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9" r:id="rId5"/>
  </p:sldMasterIdLst>
  <p:notesMasterIdLst>
    <p:notesMasterId r:id="rId13"/>
  </p:notesMasterIdLst>
  <p:sldIdLst>
    <p:sldId id="292" r:id="rId6"/>
    <p:sldId id="346" r:id="rId7"/>
    <p:sldId id="354" r:id="rId8"/>
    <p:sldId id="352" r:id="rId9"/>
    <p:sldId id="323" r:id="rId10"/>
    <p:sldId id="353" r:id="rId11"/>
    <p:sldId id="306" r:id="rId1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075" autoAdjust="0"/>
  </p:normalViewPr>
  <p:slideViewPr>
    <p:cSldViewPr>
      <p:cViewPr varScale="1">
        <p:scale>
          <a:sx n="105" d="100"/>
          <a:sy n="105" d="100"/>
        </p:scale>
        <p:origin x="1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28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NICOP</c:v>
                </c:pt>
              </c:strCache>
            </c:strRef>
          </c:tx>
          <c:dPt>
            <c:idx val="3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1-C530-4183-8AF1-2D23524A28AE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3-C530-4183-8AF1-2D23524A28AE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5-C530-4183-8AF1-2D23524A28AE}"/>
              </c:ext>
            </c:extLst>
          </c:dPt>
          <c:dPt>
            <c:idx val="8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7-C530-4183-8AF1-2D23524A28AE}"/>
              </c:ext>
            </c:extLst>
          </c:dPt>
          <c:dPt>
            <c:idx val="9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9-C530-4183-8AF1-2D23524A28AE}"/>
              </c:ext>
            </c:extLst>
          </c:dPt>
          <c:dLbls>
            <c:dLbl>
              <c:idx val="0"/>
              <c:layout>
                <c:manualLayout>
                  <c:x val="-1.8903227374355982E-2"/>
                  <c:y val="1.4831981613636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Australia, 37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A-C530-4183-8AF1-2D23524A28AE}"/>
                </c:ext>
              </c:extLst>
            </c:dLbl>
            <c:dLbl>
              <c:idx val="1"/>
              <c:layout>
                <c:manualLayout>
                  <c:x val="-1.3336006610284825E-2"/>
                  <c:y val="-3.181996847963626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India, 10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037802566345873"/>
                      <c:h val="7.008077617956665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B-C530-4183-8AF1-2D23524A28AE}"/>
                </c:ext>
              </c:extLst>
            </c:dLbl>
            <c:dLbl>
              <c:idx val="2"/>
              <c:layout>
                <c:manualLayout>
                  <c:x val="-1.6817099251482455E-2"/>
                  <c:y val="-3.7898011981096623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Japan, 20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996913580246914"/>
                      <c:h val="7.0080776179566651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C-C530-4183-8AF1-2D23524A28AE}"/>
                </c:ext>
              </c:extLst>
            </c:dLbl>
            <c:dLbl>
              <c:idx val="3"/>
              <c:layout>
                <c:manualLayout>
                  <c:x val="4.1265067560999263E-2"/>
                  <c:y val="-1.41653831460840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Korea, 27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C530-4183-8AF1-2D23524A28AE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Malaysia, 4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C530-4183-8AF1-2D23524A28AE}"/>
                </c:ext>
              </c:extLst>
            </c:dLbl>
            <c:dLbl>
              <c:idx val="5"/>
              <c:layout>
                <c:manualLayout>
                  <c:x val="1.1739331194711758E-2"/>
                  <c:y val="-8.9459414493666869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New Zealand, 8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C530-4183-8AF1-2D23524A28AE}"/>
                </c:ext>
              </c:extLst>
            </c:dLbl>
            <c:dLbl>
              <c:idx val="6"/>
              <c:layout>
                <c:manualLayout>
                  <c:x val="1.2546053271118887E-2"/>
                  <c:y val="-7.427590548133071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Philippines, 3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D-C530-4183-8AF1-2D23524A28AE}"/>
                </c:ext>
              </c:extLst>
            </c:dLbl>
            <c:dLbl>
              <c:idx val="7"/>
              <c:layout>
                <c:manualLayout>
                  <c:x val="1.5546442111402742E-2"/>
                  <c:y val="-4.511526055338941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Singapore, 15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E-C530-4183-8AF1-2D23524A28AE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/>
                      <a:t>Thailand, 7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C530-4183-8AF1-2D23524A28AE}"/>
                </c:ext>
              </c:extLst>
            </c:dLbl>
            <c:dLbl>
              <c:idx val="9"/>
              <c:layout>
                <c:manualLayout>
                  <c:x val="5.8566637503645377E-3"/>
                  <c:y val="3.194436189602079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b="0"/>
                    </a:pPr>
                    <a:r>
                      <a:rPr lang="en-US" b="0" dirty="0">
                        <a:solidFill>
                          <a:schemeClr val="tx1"/>
                        </a:solidFill>
                      </a:rPr>
                      <a:t>Taiwan, 15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C530-4183-8AF1-2D23524A28A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Sheet1!$A$2:$A$12</c:f>
              <c:strCache>
                <c:ptCount val="11"/>
                <c:pt idx="0">
                  <c:v>Australia</c:v>
                </c:pt>
                <c:pt idx="1">
                  <c:v>India</c:v>
                </c:pt>
                <c:pt idx="2">
                  <c:v>Japan</c:v>
                </c:pt>
                <c:pt idx="3">
                  <c:v>Korea</c:v>
                </c:pt>
                <c:pt idx="4">
                  <c:v>Malaysia</c:v>
                </c:pt>
                <c:pt idx="5">
                  <c:v>New Zealand</c:v>
                </c:pt>
                <c:pt idx="6">
                  <c:v>Philippines</c:v>
                </c:pt>
                <c:pt idx="7">
                  <c:v>Singapore</c:v>
                </c:pt>
                <c:pt idx="8">
                  <c:v>Thailand</c:v>
                </c:pt>
                <c:pt idx="9">
                  <c:v>Taiwan</c:v>
                </c:pt>
                <c:pt idx="10">
                  <c:v>Vietnam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37</c:v>
                </c:pt>
                <c:pt idx="1">
                  <c:v>10</c:v>
                </c:pt>
                <c:pt idx="2">
                  <c:v>20</c:v>
                </c:pt>
                <c:pt idx="3">
                  <c:v>27</c:v>
                </c:pt>
                <c:pt idx="4">
                  <c:v>4</c:v>
                </c:pt>
                <c:pt idx="5">
                  <c:v>8</c:v>
                </c:pt>
                <c:pt idx="6">
                  <c:v>3</c:v>
                </c:pt>
                <c:pt idx="7">
                  <c:v>15</c:v>
                </c:pt>
                <c:pt idx="8">
                  <c:v>7</c:v>
                </c:pt>
                <c:pt idx="9">
                  <c:v>15</c:v>
                </c:pt>
                <c:pt idx="1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C530-4183-8AF1-2D23524A28AE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58CB16-528A-4635-B045-0EC79DD8CF7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8BB844-A89E-405B-994A-379AE62A3205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b="1" dirty="0">
              <a:solidFill>
                <a:srgbClr val="002060"/>
              </a:solidFill>
            </a:rPr>
            <a:t>NICOP</a:t>
          </a:r>
        </a:p>
      </dgm:t>
    </dgm:pt>
    <dgm:pt modelId="{7BC5B27D-C108-4196-A567-F69150930421}" type="parTrans" cxnId="{7D27D85D-AB12-42A4-B2EE-93BCAFDDA696}">
      <dgm:prSet/>
      <dgm:spPr/>
      <dgm:t>
        <a:bodyPr/>
        <a:lstStyle/>
        <a:p>
          <a:endParaRPr lang="en-US"/>
        </a:p>
      </dgm:t>
    </dgm:pt>
    <dgm:pt modelId="{083AD4EE-354E-4C13-8F68-C7D9F19DCE24}" type="sibTrans" cxnId="{7D27D85D-AB12-42A4-B2EE-93BCAFDDA696}">
      <dgm:prSet/>
      <dgm:spPr/>
      <dgm:t>
        <a:bodyPr/>
        <a:lstStyle/>
        <a:p>
          <a:endParaRPr lang="en-US"/>
        </a:p>
      </dgm:t>
    </dgm:pt>
    <dgm:pt modelId="{965C1AD6-99F8-48F3-B48E-DF1895CEEF00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b="1" dirty="0">
              <a:solidFill>
                <a:srgbClr val="002060"/>
              </a:solidFill>
            </a:rPr>
            <a:t>Liaison Visit</a:t>
          </a:r>
        </a:p>
      </dgm:t>
    </dgm:pt>
    <dgm:pt modelId="{92EC83E1-C904-4255-AB64-CA913D4C95AB}" type="parTrans" cxnId="{4D300437-23B3-426B-9469-FB1B0A5B9CA8}">
      <dgm:prSet/>
      <dgm:spPr/>
      <dgm:t>
        <a:bodyPr/>
        <a:lstStyle/>
        <a:p>
          <a:endParaRPr lang="en-US"/>
        </a:p>
      </dgm:t>
    </dgm:pt>
    <dgm:pt modelId="{B0595595-8CFB-4AE3-B6C2-2A733CF3FF68}" type="sibTrans" cxnId="{4D300437-23B3-426B-9469-FB1B0A5B9CA8}">
      <dgm:prSet/>
      <dgm:spPr/>
      <dgm:t>
        <a:bodyPr/>
        <a:lstStyle/>
        <a:p>
          <a:endParaRPr lang="en-US"/>
        </a:p>
      </dgm:t>
    </dgm:pt>
    <dgm:pt modelId="{ADBEA145-B545-4C83-94AC-CCD52B12AC56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b="1" dirty="0">
              <a:solidFill>
                <a:srgbClr val="002060"/>
              </a:solidFill>
            </a:rPr>
            <a:t>VSP</a:t>
          </a:r>
        </a:p>
      </dgm:t>
    </dgm:pt>
    <dgm:pt modelId="{3B8AF0DB-522B-49E9-A6BF-D7569816BA43}" type="parTrans" cxnId="{439ED38C-6E61-4993-860D-FF0B1B2DB13E}">
      <dgm:prSet/>
      <dgm:spPr/>
      <dgm:t>
        <a:bodyPr/>
        <a:lstStyle/>
        <a:p>
          <a:endParaRPr lang="en-US"/>
        </a:p>
      </dgm:t>
    </dgm:pt>
    <dgm:pt modelId="{8852FBB3-5594-49F3-971A-AED0BF90CF1A}" type="sibTrans" cxnId="{439ED38C-6E61-4993-860D-FF0B1B2DB13E}">
      <dgm:prSet/>
      <dgm:spPr/>
      <dgm:t>
        <a:bodyPr/>
        <a:lstStyle/>
        <a:p>
          <a:endParaRPr lang="en-US"/>
        </a:p>
      </dgm:t>
    </dgm:pt>
    <dgm:pt modelId="{04EE5E08-45A8-40C7-8DCA-B879947A993C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b="1" dirty="0">
              <a:solidFill>
                <a:srgbClr val="002060"/>
              </a:solidFill>
            </a:rPr>
            <a:t>CSP</a:t>
          </a:r>
        </a:p>
      </dgm:t>
    </dgm:pt>
    <dgm:pt modelId="{2E1B06DC-7F07-4AF5-9278-51C621708614}" type="parTrans" cxnId="{7153F6E7-E4E6-48B4-8313-20DF6071F3E2}">
      <dgm:prSet/>
      <dgm:spPr/>
      <dgm:t>
        <a:bodyPr/>
        <a:lstStyle/>
        <a:p>
          <a:endParaRPr lang="en-US"/>
        </a:p>
      </dgm:t>
    </dgm:pt>
    <dgm:pt modelId="{7C2057EB-42C6-4C2E-AC29-F7DDBD339E57}" type="sibTrans" cxnId="{7153F6E7-E4E6-48B4-8313-20DF6071F3E2}">
      <dgm:prSet/>
      <dgm:spPr/>
      <dgm:t>
        <a:bodyPr/>
        <a:lstStyle/>
        <a:p>
          <a:endParaRPr lang="en-US"/>
        </a:p>
      </dgm:t>
    </dgm:pt>
    <dgm:pt modelId="{4814A0CD-1414-464F-91F9-21B2E606079F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r>
            <a:rPr lang="en-US" sz="1400" b="1" dirty="0">
              <a:solidFill>
                <a:srgbClr val="002060"/>
              </a:solidFill>
            </a:rPr>
            <a:t>NICOP Proposal</a:t>
          </a:r>
        </a:p>
      </dgm:t>
    </dgm:pt>
    <dgm:pt modelId="{AAFC54EA-2365-44DA-86D2-119368EA09E9}" type="parTrans" cxnId="{4900D189-7F86-4A51-B9A7-EA0807E1246C}">
      <dgm:prSet/>
      <dgm:spPr/>
      <dgm:t>
        <a:bodyPr/>
        <a:lstStyle/>
        <a:p>
          <a:endParaRPr lang="en-US"/>
        </a:p>
      </dgm:t>
    </dgm:pt>
    <dgm:pt modelId="{CD65278C-1AA8-427F-B846-31A17B1C6720}" type="sibTrans" cxnId="{4900D189-7F86-4A51-B9A7-EA0807E1246C}">
      <dgm:prSet/>
      <dgm:spPr/>
      <dgm:t>
        <a:bodyPr/>
        <a:lstStyle/>
        <a:p>
          <a:endParaRPr lang="en-US"/>
        </a:p>
      </dgm:t>
    </dgm:pt>
    <dgm:pt modelId="{671E676B-7DCF-432A-AE5B-402665A142A3}" type="pres">
      <dgm:prSet presAssocID="{B758CB16-528A-4635-B045-0EC79DD8CF73}" presName="cycle" presStyleCnt="0">
        <dgm:presLayoutVars>
          <dgm:dir/>
          <dgm:resizeHandles val="exact"/>
        </dgm:presLayoutVars>
      </dgm:prSet>
      <dgm:spPr/>
    </dgm:pt>
    <dgm:pt modelId="{BE221DAC-4BC6-45D5-8A08-C8213AD6AB16}" type="pres">
      <dgm:prSet presAssocID="{BE8BB844-A89E-405B-994A-379AE62A3205}" presName="node" presStyleLbl="node1" presStyleIdx="0" presStyleCnt="5" custRadScaleRad="99100" custRadScaleInc="-1832">
        <dgm:presLayoutVars>
          <dgm:bulletEnabled val="1"/>
        </dgm:presLayoutVars>
      </dgm:prSet>
      <dgm:spPr/>
    </dgm:pt>
    <dgm:pt modelId="{297ED19A-1E6D-45D2-B0A2-A647540DC494}" type="pres">
      <dgm:prSet presAssocID="{083AD4EE-354E-4C13-8F68-C7D9F19DCE24}" presName="sibTrans" presStyleLbl="sibTrans2D1" presStyleIdx="0" presStyleCnt="5"/>
      <dgm:spPr/>
    </dgm:pt>
    <dgm:pt modelId="{D9DBD7F1-7E9D-480E-B283-9892E6142592}" type="pres">
      <dgm:prSet presAssocID="{083AD4EE-354E-4C13-8F68-C7D9F19DCE24}" presName="connectorText" presStyleLbl="sibTrans2D1" presStyleIdx="0" presStyleCnt="5"/>
      <dgm:spPr/>
    </dgm:pt>
    <dgm:pt modelId="{4DC27B5A-6DAB-4C4B-869E-998972894A9D}" type="pres">
      <dgm:prSet presAssocID="{965C1AD6-99F8-48F3-B48E-DF1895CEEF00}" presName="node" presStyleLbl="node1" presStyleIdx="1" presStyleCnt="5" custRadScaleRad="100222" custRadScaleInc="-1748">
        <dgm:presLayoutVars>
          <dgm:bulletEnabled val="1"/>
        </dgm:presLayoutVars>
      </dgm:prSet>
      <dgm:spPr/>
    </dgm:pt>
    <dgm:pt modelId="{14C26FB9-2F33-4857-AC66-C961D0E02CA7}" type="pres">
      <dgm:prSet presAssocID="{B0595595-8CFB-4AE3-B6C2-2A733CF3FF68}" presName="sibTrans" presStyleLbl="sibTrans2D1" presStyleIdx="1" presStyleCnt="5"/>
      <dgm:spPr/>
    </dgm:pt>
    <dgm:pt modelId="{BF9A833D-B4E8-42A6-8427-C6A66038DCDA}" type="pres">
      <dgm:prSet presAssocID="{B0595595-8CFB-4AE3-B6C2-2A733CF3FF68}" presName="connectorText" presStyleLbl="sibTrans2D1" presStyleIdx="1" presStyleCnt="5"/>
      <dgm:spPr/>
    </dgm:pt>
    <dgm:pt modelId="{297115FE-B01D-4CEA-9252-982424412A9F}" type="pres">
      <dgm:prSet presAssocID="{ADBEA145-B545-4C83-94AC-CCD52B12AC56}" presName="node" presStyleLbl="node1" presStyleIdx="2" presStyleCnt="5">
        <dgm:presLayoutVars>
          <dgm:bulletEnabled val="1"/>
        </dgm:presLayoutVars>
      </dgm:prSet>
      <dgm:spPr/>
    </dgm:pt>
    <dgm:pt modelId="{7A9EDEA1-959A-4540-8C9E-E53E9B90C760}" type="pres">
      <dgm:prSet presAssocID="{8852FBB3-5594-49F3-971A-AED0BF90CF1A}" presName="sibTrans" presStyleLbl="sibTrans2D1" presStyleIdx="2" presStyleCnt="5"/>
      <dgm:spPr/>
    </dgm:pt>
    <dgm:pt modelId="{BF4416BF-5EAD-4770-96BE-9C29F7BF9292}" type="pres">
      <dgm:prSet presAssocID="{8852FBB3-5594-49F3-971A-AED0BF90CF1A}" presName="connectorText" presStyleLbl="sibTrans2D1" presStyleIdx="2" presStyleCnt="5"/>
      <dgm:spPr/>
    </dgm:pt>
    <dgm:pt modelId="{5E7ECC95-9628-4B84-BD82-BBCE09C184E1}" type="pres">
      <dgm:prSet presAssocID="{04EE5E08-45A8-40C7-8DCA-B879947A993C}" presName="node" presStyleLbl="node1" presStyleIdx="3" presStyleCnt="5">
        <dgm:presLayoutVars>
          <dgm:bulletEnabled val="1"/>
        </dgm:presLayoutVars>
      </dgm:prSet>
      <dgm:spPr/>
    </dgm:pt>
    <dgm:pt modelId="{43957EBC-D37A-4072-B6D3-9B2BC7A514B9}" type="pres">
      <dgm:prSet presAssocID="{7C2057EB-42C6-4C2E-AC29-F7DDBD339E57}" presName="sibTrans" presStyleLbl="sibTrans2D1" presStyleIdx="3" presStyleCnt="5"/>
      <dgm:spPr/>
    </dgm:pt>
    <dgm:pt modelId="{6CC503C3-5901-478F-93B8-7FE7E82EAFD1}" type="pres">
      <dgm:prSet presAssocID="{7C2057EB-42C6-4C2E-AC29-F7DDBD339E57}" presName="connectorText" presStyleLbl="sibTrans2D1" presStyleIdx="3" presStyleCnt="5"/>
      <dgm:spPr/>
    </dgm:pt>
    <dgm:pt modelId="{B1DA2F34-FA7D-40A4-B5B5-8F2918E46360}" type="pres">
      <dgm:prSet presAssocID="{4814A0CD-1414-464F-91F9-21B2E606079F}" presName="node" presStyleLbl="node1" presStyleIdx="4" presStyleCnt="5" custScaleX="107340">
        <dgm:presLayoutVars>
          <dgm:bulletEnabled val="1"/>
        </dgm:presLayoutVars>
      </dgm:prSet>
      <dgm:spPr/>
    </dgm:pt>
    <dgm:pt modelId="{07844E2F-2630-4A5A-97FB-3A0C0CE73765}" type="pres">
      <dgm:prSet presAssocID="{CD65278C-1AA8-427F-B846-31A17B1C6720}" presName="sibTrans" presStyleLbl="sibTrans2D1" presStyleIdx="4" presStyleCnt="5"/>
      <dgm:spPr/>
    </dgm:pt>
    <dgm:pt modelId="{42D08917-5064-4568-B1CC-C7AF88F799AD}" type="pres">
      <dgm:prSet presAssocID="{CD65278C-1AA8-427F-B846-31A17B1C6720}" presName="connectorText" presStyleLbl="sibTrans2D1" presStyleIdx="4" presStyleCnt="5"/>
      <dgm:spPr/>
    </dgm:pt>
  </dgm:ptLst>
  <dgm:cxnLst>
    <dgm:cxn modelId="{4D300437-23B3-426B-9469-FB1B0A5B9CA8}" srcId="{B758CB16-528A-4635-B045-0EC79DD8CF73}" destId="{965C1AD6-99F8-48F3-B48E-DF1895CEEF00}" srcOrd="1" destOrd="0" parTransId="{92EC83E1-C904-4255-AB64-CA913D4C95AB}" sibTransId="{B0595595-8CFB-4AE3-B6C2-2A733CF3FF68}"/>
    <dgm:cxn modelId="{5C058344-F1A4-4794-8A7A-536EAE345ECD}" type="presOf" srcId="{B0595595-8CFB-4AE3-B6C2-2A733CF3FF68}" destId="{14C26FB9-2F33-4857-AC66-C961D0E02CA7}" srcOrd="0" destOrd="0" presId="urn:microsoft.com/office/officeart/2005/8/layout/cycle2"/>
    <dgm:cxn modelId="{458DA447-30E4-4930-A0BE-B871F3C5C580}" type="presOf" srcId="{7C2057EB-42C6-4C2E-AC29-F7DDBD339E57}" destId="{43957EBC-D37A-4072-B6D3-9B2BC7A514B9}" srcOrd="0" destOrd="0" presId="urn:microsoft.com/office/officeart/2005/8/layout/cycle2"/>
    <dgm:cxn modelId="{7D27D85D-AB12-42A4-B2EE-93BCAFDDA696}" srcId="{B758CB16-528A-4635-B045-0EC79DD8CF73}" destId="{BE8BB844-A89E-405B-994A-379AE62A3205}" srcOrd="0" destOrd="0" parTransId="{7BC5B27D-C108-4196-A567-F69150930421}" sibTransId="{083AD4EE-354E-4C13-8F68-C7D9F19DCE24}"/>
    <dgm:cxn modelId="{183C9762-63C8-41EB-8B46-6BBFF5ACA553}" type="presOf" srcId="{04EE5E08-45A8-40C7-8DCA-B879947A993C}" destId="{5E7ECC95-9628-4B84-BD82-BBCE09C184E1}" srcOrd="0" destOrd="0" presId="urn:microsoft.com/office/officeart/2005/8/layout/cycle2"/>
    <dgm:cxn modelId="{BC3C5963-FA3B-4A13-AB2A-5D52969F7680}" type="presOf" srcId="{BE8BB844-A89E-405B-994A-379AE62A3205}" destId="{BE221DAC-4BC6-45D5-8A08-C8213AD6AB16}" srcOrd="0" destOrd="0" presId="urn:microsoft.com/office/officeart/2005/8/layout/cycle2"/>
    <dgm:cxn modelId="{409B9D6B-6E00-433C-B810-2CD29C4B96BF}" type="presOf" srcId="{ADBEA145-B545-4C83-94AC-CCD52B12AC56}" destId="{297115FE-B01D-4CEA-9252-982424412A9F}" srcOrd="0" destOrd="0" presId="urn:microsoft.com/office/officeart/2005/8/layout/cycle2"/>
    <dgm:cxn modelId="{E7F77387-9632-4231-A5DB-D8A91467B18A}" type="presOf" srcId="{083AD4EE-354E-4C13-8F68-C7D9F19DCE24}" destId="{297ED19A-1E6D-45D2-B0A2-A647540DC494}" srcOrd="0" destOrd="0" presId="urn:microsoft.com/office/officeart/2005/8/layout/cycle2"/>
    <dgm:cxn modelId="{4900D189-7F86-4A51-B9A7-EA0807E1246C}" srcId="{B758CB16-528A-4635-B045-0EC79DD8CF73}" destId="{4814A0CD-1414-464F-91F9-21B2E606079F}" srcOrd="4" destOrd="0" parTransId="{AAFC54EA-2365-44DA-86D2-119368EA09E9}" sibTransId="{CD65278C-1AA8-427F-B846-31A17B1C6720}"/>
    <dgm:cxn modelId="{439ED38C-6E61-4993-860D-FF0B1B2DB13E}" srcId="{B758CB16-528A-4635-B045-0EC79DD8CF73}" destId="{ADBEA145-B545-4C83-94AC-CCD52B12AC56}" srcOrd="2" destOrd="0" parTransId="{3B8AF0DB-522B-49E9-A6BF-D7569816BA43}" sibTransId="{8852FBB3-5594-49F3-971A-AED0BF90CF1A}"/>
    <dgm:cxn modelId="{DC56D392-8E13-4315-9851-CE67915876E9}" type="presOf" srcId="{8852FBB3-5594-49F3-971A-AED0BF90CF1A}" destId="{7A9EDEA1-959A-4540-8C9E-E53E9B90C760}" srcOrd="0" destOrd="0" presId="urn:microsoft.com/office/officeart/2005/8/layout/cycle2"/>
    <dgm:cxn modelId="{521D67B0-9D34-4C2C-B6E9-510E36A2C1CB}" type="presOf" srcId="{B758CB16-528A-4635-B045-0EC79DD8CF73}" destId="{671E676B-7DCF-432A-AE5B-402665A142A3}" srcOrd="0" destOrd="0" presId="urn:microsoft.com/office/officeart/2005/8/layout/cycle2"/>
    <dgm:cxn modelId="{51B6ABB2-0AFE-41FA-BAC2-6593CF9824C4}" type="presOf" srcId="{CD65278C-1AA8-427F-B846-31A17B1C6720}" destId="{42D08917-5064-4568-B1CC-C7AF88F799AD}" srcOrd="1" destOrd="0" presId="urn:microsoft.com/office/officeart/2005/8/layout/cycle2"/>
    <dgm:cxn modelId="{E085B4C0-D28F-4EC3-8507-54C694A602CB}" type="presOf" srcId="{B0595595-8CFB-4AE3-B6C2-2A733CF3FF68}" destId="{BF9A833D-B4E8-42A6-8427-C6A66038DCDA}" srcOrd="1" destOrd="0" presId="urn:microsoft.com/office/officeart/2005/8/layout/cycle2"/>
    <dgm:cxn modelId="{2E522EC5-7E1B-48BC-ADBE-D51E22108AD5}" type="presOf" srcId="{965C1AD6-99F8-48F3-B48E-DF1895CEEF00}" destId="{4DC27B5A-6DAB-4C4B-869E-998972894A9D}" srcOrd="0" destOrd="0" presId="urn:microsoft.com/office/officeart/2005/8/layout/cycle2"/>
    <dgm:cxn modelId="{630836CA-392F-4BAE-BDAF-5E30F2563655}" type="presOf" srcId="{083AD4EE-354E-4C13-8F68-C7D9F19DCE24}" destId="{D9DBD7F1-7E9D-480E-B283-9892E6142592}" srcOrd="1" destOrd="0" presId="urn:microsoft.com/office/officeart/2005/8/layout/cycle2"/>
    <dgm:cxn modelId="{1B40B4D2-3770-4659-8F43-25E7C1E3BAC0}" type="presOf" srcId="{7C2057EB-42C6-4C2E-AC29-F7DDBD339E57}" destId="{6CC503C3-5901-478F-93B8-7FE7E82EAFD1}" srcOrd="1" destOrd="0" presId="urn:microsoft.com/office/officeart/2005/8/layout/cycle2"/>
    <dgm:cxn modelId="{63FEA8D7-3691-44C4-9094-3234E32214B0}" type="presOf" srcId="{CD65278C-1AA8-427F-B846-31A17B1C6720}" destId="{07844E2F-2630-4A5A-97FB-3A0C0CE73765}" srcOrd="0" destOrd="0" presId="urn:microsoft.com/office/officeart/2005/8/layout/cycle2"/>
    <dgm:cxn modelId="{7153F6E7-E4E6-48B4-8313-20DF6071F3E2}" srcId="{B758CB16-528A-4635-B045-0EC79DD8CF73}" destId="{04EE5E08-45A8-40C7-8DCA-B879947A993C}" srcOrd="3" destOrd="0" parTransId="{2E1B06DC-7F07-4AF5-9278-51C621708614}" sibTransId="{7C2057EB-42C6-4C2E-AC29-F7DDBD339E57}"/>
    <dgm:cxn modelId="{E525C1E8-E061-4639-B0E8-0574A2BCFFA3}" type="presOf" srcId="{8852FBB3-5594-49F3-971A-AED0BF90CF1A}" destId="{BF4416BF-5EAD-4770-96BE-9C29F7BF9292}" srcOrd="1" destOrd="0" presId="urn:microsoft.com/office/officeart/2005/8/layout/cycle2"/>
    <dgm:cxn modelId="{69711EF4-A5A8-4C33-93C5-72467AD21D24}" type="presOf" srcId="{4814A0CD-1414-464F-91F9-21B2E606079F}" destId="{B1DA2F34-FA7D-40A4-B5B5-8F2918E46360}" srcOrd="0" destOrd="0" presId="urn:microsoft.com/office/officeart/2005/8/layout/cycle2"/>
    <dgm:cxn modelId="{828A4BC0-FD0F-4A25-964D-A48C1F6E340E}" type="presParOf" srcId="{671E676B-7DCF-432A-AE5B-402665A142A3}" destId="{BE221DAC-4BC6-45D5-8A08-C8213AD6AB16}" srcOrd="0" destOrd="0" presId="urn:microsoft.com/office/officeart/2005/8/layout/cycle2"/>
    <dgm:cxn modelId="{5FA1BF7D-DABD-41F1-9BF0-145AC3DFC6D3}" type="presParOf" srcId="{671E676B-7DCF-432A-AE5B-402665A142A3}" destId="{297ED19A-1E6D-45D2-B0A2-A647540DC494}" srcOrd="1" destOrd="0" presId="urn:microsoft.com/office/officeart/2005/8/layout/cycle2"/>
    <dgm:cxn modelId="{4D001900-0F92-4AC9-A3B7-9E6D4C91B5AE}" type="presParOf" srcId="{297ED19A-1E6D-45D2-B0A2-A647540DC494}" destId="{D9DBD7F1-7E9D-480E-B283-9892E6142592}" srcOrd="0" destOrd="0" presId="urn:microsoft.com/office/officeart/2005/8/layout/cycle2"/>
    <dgm:cxn modelId="{2B115589-02AB-44D9-A59D-98233C8F0E51}" type="presParOf" srcId="{671E676B-7DCF-432A-AE5B-402665A142A3}" destId="{4DC27B5A-6DAB-4C4B-869E-998972894A9D}" srcOrd="2" destOrd="0" presId="urn:microsoft.com/office/officeart/2005/8/layout/cycle2"/>
    <dgm:cxn modelId="{BCA7D948-211A-46F9-9DAB-786FE90EBF4D}" type="presParOf" srcId="{671E676B-7DCF-432A-AE5B-402665A142A3}" destId="{14C26FB9-2F33-4857-AC66-C961D0E02CA7}" srcOrd="3" destOrd="0" presId="urn:microsoft.com/office/officeart/2005/8/layout/cycle2"/>
    <dgm:cxn modelId="{906CB6D3-1A85-441E-B9D8-92D3CF3DB8B2}" type="presParOf" srcId="{14C26FB9-2F33-4857-AC66-C961D0E02CA7}" destId="{BF9A833D-B4E8-42A6-8427-C6A66038DCDA}" srcOrd="0" destOrd="0" presId="urn:microsoft.com/office/officeart/2005/8/layout/cycle2"/>
    <dgm:cxn modelId="{B5B053B4-F779-4CFF-8185-4CE21CC0A64E}" type="presParOf" srcId="{671E676B-7DCF-432A-AE5B-402665A142A3}" destId="{297115FE-B01D-4CEA-9252-982424412A9F}" srcOrd="4" destOrd="0" presId="urn:microsoft.com/office/officeart/2005/8/layout/cycle2"/>
    <dgm:cxn modelId="{23A44568-DD16-4207-8300-DEEF0931FDB9}" type="presParOf" srcId="{671E676B-7DCF-432A-AE5B-402665A142A3}" destId="{7A9EDEA1-959A-4540-8C9E-E53E9B90C760}" srcOrd="5" destOrd="0" presId="urn:microsoft.com/office/officeart/2005/8/layout/cycle2"/>
    <dgm:cxn modelId="{3206AC37-D380-4B0D-ADD7-31C6AB425494}" type="presParOf" srcId="{7A9EDEA1-959A-4540-8C9E-E53E9B90C760}" destId="{BF4416BF-5EAD-4770-96BE-9C29F7BF9292}" srcOrd="0" destOrd="0" presId="urn:microsoft.com/office/officeart/2005/8/layout/cycle2"/>
    <dgm:cxn modelId="{29E4ED29-913B-4CB3-9EB7-AD2930DE0879}" type="presParOf" srcId="{671E676B-7DCF-432A-AE5B-402665A142A3}" destId="{5E7ECC95-9628-4B84-BD82-BBCE09C184E1}" srcOrd="6" destOrd="0" presId="urn:microsoft.com/office/officeart/2005/8/layout/cycle2"/>
    <dgm:cxn modelId="{0D21D4E6-C99B-432B-AFCC-C52E555630F5}" type="presParOf" srcId="{671E676B-7DCF-432A-AE5B-402665A142A3}" destId="{43957EBC-D37A-4072-B6D3-9B2BC7A514B9}" srcOrd="7" destOrd="0" presId="urn:microsoft.com/office/officeart/2005/8/layout/cycle2"/>
    <dgm:cxn modelId="{0AEFCC66-4B9C-44F1-A241-E37350ED33F3}" type="presParOf" srcId="{43957EBC-D37A-4072-B6D3-9B2BC7A514B9}" destId="{6CC503C3-5901-478F-93B8-7FE7E82EAFD1}" srcOrd="0" destOrd="0" presId="urn:microsoft.com/office/officeart/2005/8/layout/cycle2"/>
    <dgm:cxn modelId="{37F0F298-D958-420E-A966-8DCC293D3AE5}" type="presParOf" srcId="{671E676B-7DCF-432A-AE5B-402665A142A3}" destId="{B1DA2F34-FA7D-40A4-B5B5-8F2918E46360}" srcOrd="8" destOrd="0" presId="urn:microsoft.com/office/officeart/2005/8/layout/cycle2"/>
    <dgm:cxn modelId="{807593F0-8D26-472D-A7D4-151F448AB920}" type="presParOf" srcId="{671E676B-7DCF-432A-AE5B-402665A142A3}" destId="{07844E2F-2630-4A5A-97FB-3A0C0CE73765}" srcOrd="9" destOrd="0" presId="urn:microsoft.com/office/officeart/2005/8/layout/cycle2"/>
    <dgm:cxn modelId="{1D19A9CA-15F6-4005-B17C-4C9F69578D20}" type="presParOf" srcId="{07844E2F-2630-4A5A-97FB-3A0C0CE73765}" destId="{42D08917-5064-4568-B1CC-C7AF88F799A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21DAC-4BC6-45D5-8A08-C8213AD6AB16}">
      <dsp:nvSpPr>
        <dsp:cNvPr id="0" name=""/>
        <dsp:cNvSpPr/>
      </dsp:nvSpPr>
      <dsp:spPr>
        <a:xfrm>
          <a:off x="1164339" y="182557"/>
          <a:ext cx="955141" cy="9551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2060"/>
              </a:solidFill>
            </a:rPr>
            <a:t>NICOP</a:t>
          </a:r>
        </a:p>
      </dsp:txBody>
      <dsp:txXfrm>
        <a:off x="1304216" y="322434"/>
        <a:ext cx="675387" cy="675387"/>
      </dsp:txXfrm>
    </dsp:sp>
    <dsp:sp modelId="{297ED19A-1E6D-45D2-B0A2-A647540DC494}">
      <dsp:nvSpPr>
        <dsp:cNvPr id="0" name=""/>
        <dsp:cNvSpPr/>
      </dsp:nvSpPr>
      <dsp:spPr>
        <a:xfrm rot="2094716">
          <a:off x="2096546" y="904060"/>
          <a:ext cx="251641" cy="322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2103339" y="946929"/>
        <a:ext cx="176149" cy="193416"/>
      </dsp:txXfrm>
    </dsp:sp>
    <dsp:sp modelId="{4DC27B5A-6DAB-4C4B-869E-998972894A9D}">
      <dsp:nvSpPr>
        <dsp:cNvPr id="0" name=""/>
        <dsp:cNvSpPr/>
      </dsp:nvSpPr>
      <dsp:spPr>
        <a:xfrm>
          <a:off x="2336933" y="1000934"/>
          <a:ext cx="955141" cy="9551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2060"/>
              </a:solidFill>
            </a:rPr>
            <a:t>Liaison Visit</a:t>
          </a:r>
        </a:p>
      </dsp:txBody>
      <dsp:txXfrm>
        <a:off x="2476810" y="1140811"/>
        <a:ext cx="675387" cy="675387"/>
      </dsp:txXfrm>
    </dsp:sp>
    <dsp:sp modelId="{14C26FB9-2F33-4857-AC66-C961D0E02CA7}">
      <dsp:nvSpPr>
        <dsp:cNvPr id="0" name=""/>
        <dsp:cNvSpPr/>
      </dsp:nvSpPr>
      <dsp:spPr>
        <a:xfrm rot="6466308">
          <a:off x="2465722" y="1999117"/>
          <a:ext cx="260505" cy="322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2516724" y="2026378"/>
        <a:ext cx="182354" cy="193416"/>
      </dsp:txXfrm>
    </dsp:sp>
    <dsp:sp modelId="{297115FE-B01D-4CEA-9252-982424412A9F}">
      <dsp:nvSpPr>
        <dsp:cNvPr id="0" name=""/>
        <dsp:cNvSpPr/>
      </dsp:nvSpPr>
      <dsp:spPr>
        <a:xfrm>
          <a:off x="1895374" y="2378560"/>
          <a:ext cx="955141" cy="9551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2060"/>
              </a:solidFill>
            </a:rPr>
            <a:t>VSP</a:t>
          </a:r>
        </a:p>
      </dsp:txBody>
      <dsp:txXfrm>
        <a:off x="2035251" y="2518437"/>
        <a:ext cx="675387" cy="675387"/>
      </dsp:txXfrm>
    </dsp:sp>
    <dsp:sp modelId="{7A9EDEA1-959A-4540-8C9E-E53E9B90C760}">
      <dsp:nvSpPr>
        <dsp:cNvPr id="0" name=""/>
        <dsp:cNvSpPr/>
      </dsp:nvSpPr>
      <dsp:spPr>
        <a:xfrm rot="10800000">
          <a:off x="1536053" y="2694951"/>
          <a:ext cx="253920" cy="322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1612229" y="2759423"/>
        <a:ext cx="177744" cy="193416"/>
      </dsp:txXfrm>
    </dsp:sp>
    <dsp:sp modelId="{5E7ECC95-9628-4B84-BD82-BBCE09C184E1}">
      <dsp:nvSpPr>
        <dsp:cNvPr id="0" name=""/>
        <dsp:cNvSpPr/>
      </dsp:nvSpPr>
      <dsp:spPr>
        <a:xfrm>
          <a:off x="461137" y="2378560"/>
          <a:ext cx="955141" cy="9551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2060"/>
              </a:solidFill>
            </a:rPr>
            <a:t>CSP</a:t>
          </a:r>
        </a:p>
      </dsp:txBody>
      <dsp:txXfrm>
        <a:off x="601014" y="2518437"/>
        <a:ext cx="675387" cy="675387"/>
      </dsp:txXfrm>
    </dsp:sp>
    <dsp:sp modelId="{43957EBC-D37A-4072-B6D3-9B2BC7A514B9}">
      <dsp:nvSpPr>
        <dsp:cNvPr id="0" name=""/>
        <dsp:cNvSpPr/>
      </dsp:nvSpPr>
      <dsp:spPr>
        <a:xfrm rot="15120000">
          <a:off x="593628" y="2021168"/>
          <a:ext cx="252308" cy="322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 rot="10800000">
        <a:off x="643169" y="2121634"/>
        <a:ext cx="176616" cy="193416"/>
      </dsp:txXfrm>
    </dsp:sp>
    <dsp:sp modelId="{B1DA2F34-FA7D-40A4-B5B5-8F2918E46360}">
      <dsp:nvSpPr>
        <dsp:cNvPr id="0" name=""/>
        <dsp:cNvSpPr/>
      </dsp:nvSpPr>
      <dsp:spPr>
        <a:xfrm>
          <a:off x="-17119" y="1014520"/>
          <a:ext cx="1025249" cy="9551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2060"/>
              </a:solidFill>
            </a:rPr>
            <a:t>NICOP Proposal</a:t>
          </a:r>
        </a:p>
      </dsp:txBody>
      <dsp:txXfrm>
        <a:off x="133025" y="1154397"/>
        <a:ext cx="724961" cy="675387"/>
      </dsp:txXfrm>
    </dsp:sp>
    <dsp:sp modelId="{07844E2F-2630-4A5A-97FB-3A0C0CE73765}">
      <dsp:nvSpPr>
        <dsp:cNvPr id="0" name=""/>
        <dsp:cNvSpPr/>
      </dsp:nvSpPr>
      <dsp:spPr>
        <a:xfrm rot="19441864">
          <a:off x="955924" y="912308"/>
          <a:ext cx="232792" cy="3223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/>
        </a:p>
      </dsp:txBody>
      <dsp:txXfrm>
        <a:off x="962582" y="997290"/>
        <a:ext cx="162954" cy="193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17" tIns="46659" rIns="93317" bIns="46659" rtlCol="0"/>
          <a:lstStyle>
            <a:lvl1pPr algn="r">
              <a:defRPr sz="1200"/>
            </a:lvl1pPr>
          </a:lstStyle>
          <a:p>
            <a:fld id="{A5343B72-1E4F-492D-A863-4E568FCF4BF3}" type="datetimeFigureOut">
              <a:rPr lang="en-US" smtClean="0"/>
              <a:t>8/9/21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7" tIns="46659" rIns="93317" bIns="466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17" tIns="46659" rIns="93317" bIns="4665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17" tIns="46659" rIns="93317" bIns="46659" rtlCol="0" anchor="b"/>
          <a:lstStyle>
            <a:lvl1pPr algn="r">
              <a:defRPr sz="1200"/>
            </a:lvl1pPr>
          </a:lstStyle>
          <a:p>
            <a:fld id="{CE78A2D9-FF6E-470E-951D-B60D8CF73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A2D9-FF6E-470E-951D-B60D8CF733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60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8A2D9-FF6E-470E-951D-B60D8CF733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508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3963" y="711200"/>
            <a:ext cx="4732337" cy="3549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09CFF-ACF6-4958-A896-D3D59AF6FE9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48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>
              <a:buFont typeface="Times New Roman" pitchFamily="18" charset="0"/>
              <a:buNone/>
            </a:pPr>
            <a:fld id="{82A6C585-8E0C-47B7-88D0-D6A468AB83A2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4</a:t>
            </a:fld>
            <a:endParaRPr lang="en-US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9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54550" cy="34909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92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030" y="4420637"/>
            <a:ext cx="5614656" cy="4186704"/>
          </a:xfrm>
          <a:noFill/>
          <a:ln/>
        </p:spPr>
        <p:txBody>
          <a:bodyPr wrap="none" anchor="ctr"/>
          <a:lstStyle/>
          <a:p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755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9AC871-021C-4E65-A28A-210FB1C3475C}" type="slidenum">
              <a:rPr lang="en-US"/>
              <a:pPr/>
              <a:t>5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9038" y="700088"/>
            <a:ext cx="4652962" cy="3489325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617" y="4422132"/>
            <a:ext cx="5617870" cy="4188171"/>
          </a:xfrm>
          <a:noFill/>
          <a:ln/>
        </p:spPr>
        <p:txBody>
          <a:bodyPr/>
          <a:lstStyle/>
          <a:p>
            <a:pPr eaLnBrk="1" hangingPunct="1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025365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57D93-74D9-4ACA-A366-0CE149ADE82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33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1" y="1143000"/>
            <a:ext cx="4876800" cy="5181600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45352" y="1905000"/>
            <a:ext cx="2441448" cy="36576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6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/>
                </a:solidFill>
              </a:rPr>
              <a:t>Last Updated: 18 MAR 14; SH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6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C048AFE0-C030-4AEB-A496-7DE826157CC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8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8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611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877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406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8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833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89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95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416176"/>
            <a:ext cx="8229600" cy="1470025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Brief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0" y="5029200"/>
            <a:ext cx="487680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2000" b="1" i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/>
              <a:t>Title</a:t>
            </a:r>
          </a:p>
          <a:p>
            <a:r>
              <a:rPr lang="en-US" i="1" dirty="0"/>
              <a:t>date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27049"/>
            <a:ext cx="1816358" cy="8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0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prstClr val="black"/>
                </a:solidFill>
              </a:rPr>
              <a:t>Last Updated: 18 MAR 14; SH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048AFE0-C030-4AEB-A496-7DE826157CC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51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/>
                </a:solidFill>
              </a:rPr>
              <a:t>Last Updated: 18 MAR 14; SH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8AFE0-C030-4AEB-A496-7DE826157CC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/>
                </a:solidFill>
              </a:rPr>
              <a:t>Last Updated: 18 MAR 14; SH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8AFE0-C030-4AEB-A496-7DE826157CC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0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21430-9728-462F-A924-938A6AD51736}" type="slidenum">
              <a:rPr lang="en-US">
                <a:solidFill>
                  <a:prstClr val="white">
                    <a:lumMod val="50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610350"/>
            <a:ext cx="2133600" cy="247650"/>
          </a:xfrm>
          <a:prstGeom prst="rect">
            <a:avLst/>
          </a:prstGeom>
          <a:ln/>
        </p:spPr>
        <p:txBody>
          <a:bodyPr lIns="91432" tIns="45716" rIns="91432" bIns="45716"/>
          <a:lstStyle>
            <a:lvl1pPr>
              <a:defRPr/>
            </a:lvl1pPr>
          </a:lstStyle>
          <a:p>
            <a:pPr defTabSz="914318">
              <a:defRPr/>
            </a:pPr>
            <a:r>
              <a:rPr lang="en-US">
                <a:solidFill>
                  <a:prstClr val="black"/>
                </a:solidFill>
              </a:rPr>
              <a:t>Last Updated: 20 Jun 11, AJK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13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74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61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1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0" y="0"/>
            <a:ext cx="6400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1001"/>
            <a:ext cx="28956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defTabSz="914318"/>
            <a:r>
              <a:rPr lang="en-US" dirty="0">
                <a:solidFill>
                  <a:prstClr val="black"/>
                </a:solidFill>
              </a:rPr>
              <a:t>Last Updated: 18 MAR 14; SH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1001"/>
            <a:ext cx="2133600" cy="365125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defTabSz="914318"/>
            <a:fld id="{C048AFE0-C030-4AEB-A496-7DE826157CC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 defTabSz="914318"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76200"/>
            <a:ext cx="1816358" cy="8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6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8" r:id="rId6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/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5pPr>
      <a:lvl6pPr marL="45715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1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3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70" indent="-342870" algn="l" rtl="0" eaLnBrk="1" fontAlgn="base" hangingPunct="1">
        <a:spcBef>
          <a:spcPct val="20000"/>
        </a:spcBef>
        <a:spcAft>
          <a:spcPct val="0"/>
        </a:spcAft>
        <a:buClrTx/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3" indent="-285724" algn="l" rtl="0" eaLnBrk="1" fontAlgn="base" hangingPunct="1">
        <a:spcBef>
          <a:spcPct val="20000"/>
        </a:spcBef>
        <a:spcAft>
          <a:spcPct val="0"/>
        </a:spcAft>
        <a:buClrTx/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98" indent="-228580" algn="l" rtl="0" eaLnBrk="1" fontAlgn="base" hangingPunct="1">
        <a:spcBef>
          <a:spcPct val="20000"/>
        </a:spcBef>
        <a:spcAft>
          <a:spcPct val="0"/>
        </a:spcAft>
        <a:buClrTx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57" indent="-228580" algn="l" rtl="0" eaLnBrk="1" fontAlgn="base" hangingPunct="1">
        <a:spcBef>
          <a:spcPct val="20000"/>
        </a:spcBef>
        <a:spcAft>
          <a:spcPct val="0"/>
        </a:spcAft>
        <a:buClrTx/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17" indent="-228580" algn="l" rtl="0" eaLnBrk="1" fontAlgn="base" hangingPunct="1">
        <a:spcBef>
          <a:spcPct val="20000"/>
        </a:spcBef>
        <a:spcAft>
          <a:spcPct val="0"/>
        </a:spcAft>
        <a:buClrTx/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76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35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95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54" indent="-228580" algn="l" defTabSz="9143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9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8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7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6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5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4" algn="l" defTabSz="91431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7862A-0C09-40A7-B3F2-6750822DE4A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8/9/21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85D36-C233-4F97-A082-DCA59217D9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76200"/>
            <a:ext cx="1816358" cy="8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pos="34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microsoft.com/office/2007/relationships/hdphoto" Target="../media/hdphoto1.wdp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notesSlide" Target="../notesSlides/notesSlide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2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0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&quot;First to Field&quot;"/>
          <p:cNvSpPr txBox="1">
            <a:spLocks/>
          </p:cNvSpPr>
          <p:nvPr/>
        </p:nvSpPr>
        <p:spPr bwMode="auto">
          <a:xfrm>
            <a:off x="2971800" y="2453640"/>
            <a:ext cx="586816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ONR Global Overview</a:t>
            </a:r>
          </a:p>
          <a:p>
            <a:pPr algn="r"/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(with focus on International Science)</a:t>
            </a:r>
            <a:endParaRPr lang="en-US" sz="1800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r"/>
            <a:endParaRPr lang="en-US" sz="2000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August 2021</a:t>
            </a:r>
          </a:p>
          <a:p>
            <a:pPr algn="r"/>
            <a:endParaRPr lang="en-US" sz="2400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r"/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Daniel M.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Lofaro</a:t>
            </a:r>
            <a:endParaRPr lang="en-US" sz="240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r"/>
            <a:r>
              <a:rPr lang="en-US" sz="2000" dirty="0">
                <a:solidFill>
                  <a:schemeClr val="tx2"/>
                </a:solidFill>
                <a:latin typeface="Arial" charset="0"/>
                <a:cs typeface="Arial" charset="0"/>
              </a:rPr>
              <a:t>Science Director (Starting FY22)</a:t>
            </a:r>
          </a:p>
          <a:p>
            <a:pPr algn="r"/>
            <a:r>
              <a:rPr lang="en-US" sz="2000" dirty="0">
                <a:solidFill>
                  <a:schemeClr val="tx2"/>
                </a:solidFill>
                <a:latin typeface="Arial" charset="0"/>
                <a:cs typeface="Arial" charset="0"/>
              </a:rPr>
              <a:t>Autonomy and Unmanned Systems</a:t>
            </a:r>
          </a:p>
          <a:p>
            <a:pPr algn="r"/>
            <a:r>
              <a:rPr lang="en-US" sz="2000" b="0" i="1" dirty="0" err="1">
                <a:solidFill>
                  <a:schemeClr val="tx2"/>
                </a:solidFill>
                <a:latin typeface="Arial" charset="0"/>
                <a:cs typeface="Arial" charset="0"/>
              </a:rPr>
              <a:t>daniel.lofaro@nrl.navy.mil</a:t>
            </a:r>
            <a:endParaRPr lang="en-US" sz="1800" b="0" i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r"/>
            <a:endParaRPr lang="en-US" sz="2800" i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r"/>
            <a:endParaRPr lang="en-US" sz="2400" i="1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 algn="r"/>
            <a:endParaRPr lang="en-US" sz="2000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874" y="152405"/>
            <a:ext cx="2743942" cy="1233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86180" y="6629400"/>
            <a:ext cx="12859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Updated: July 2021</a:t>
            </a:r>
          </a:p>
        </p:txBody>
      </p:sp>
    </p:spTree>
    <p:extLst>
      <p:ext uri="{BB962C8B-B14F-4D97-AF65-F5344CB8AC3E}">
        <p14:creationId xmlns:p14="http://schemas.microsoft.com/office/powerpoint/2010/main" val="324431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370" y="271574"/>
            <a:ext cx="2024030" cy="168820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4941" y="1598467"/>
            <a:ext cx="1958941" cy="47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4739" y="1835698"/>
            <a:ext cx="1958941" cy="47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2026" y="108269"/>
            <a:ext cx="4293269" cy="957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140" y="1291365"/>
            <a:ext cx="2845986" cy="1883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6002" y="2236308"/>
            <a:ext cx="2001436" cy="160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329940" y="2148840"/>
            <a:ext cx="2788920" cy="2823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/>
          <p:cNvSpPr/>
          <p:nvPr/>
        </p:nvSpPr>
        <p:spPr>
          <a:xfrm rot="15168374">
            <a:off x="2962038" y="2018583"/>
            <a:ext cx="3325402" cy="3181662"/>
          </a:xfrm>
          <a:prstGeom prst="arc">
            <a:avLst/>
          </a:prstGeom>
          <a:ln w="952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533467" y="2675924"/>
            <a:ext cx="2423160" cy="1393156"/>
            <a:chOff x="3533467" y="2473011"/>
            <a:chExt cx="2423160" cy="139315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33467" y="2971800"/>
              <a:ext cx="2423160" cy="894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244941" y="2473011"/>
              <a:ext cx="8723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NRE</a:t>
              </a: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4069080"/>
            <a:ext cx="684286" cy="457200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808" y="4069080"/>
            <a:ext cx="484402" cy="538224"/>
          </a:xfrm>
          <a:prstGeom prst="rect">
            <a:avLst/>
          </a:prstGeom>
        </p:spPr>
      </p:pic>
      <p:sp>
        <p:nvSpPr>
          <p:cNvPr id="32" name="Arc 31"/>
          <p:cNvSpPr/>
          <p:nvPr/>
        </p:nvSpPr>
        <p:spPr>
          <a:xfrm rot="1594131">
            <a:off x="4983703" y="2257248"/>
            <a:ext cx="1241011" cy="811918"/>
          </a:xfrm>
          <a:prstGeom prst="arc">
            <a:avLst/>
          </a:prstGeom>
          <a:ln w="952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7779" y="3038394"/>
            <a:ext cx="1932764" cy="47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0093" y="3365859"/>
            <a:ext cx="1957962" cy="512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Arc 30"/>
          <p:cNvSpPr/>
          <p:nvPr/>
        </p:nvSpPr>
        <p:spPr>
          <a:xfrm rot="9412263">
            <a:off x="3354973" y="2800455"/>
            <a:ext cx="2780149" cy="2428526"/>
          </a:xfrm>
          <a:prstGeom prst="arc">
            <a:avLst/>
          </a:prstGeom>
          <a:ln w="952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rot="5875939">
            <a:off x="5042158" y="3304172"/>
            <a:ext cx="1655294" cy="1072617"/>
          </a:xfrm>
          <a:prstGeom prst="arc">
            <a:avLst>
              <a:gd name="adj1" fmla="val 15208592"/>
              <a:gd name="adj2" fmla="val 20242861"/>
            </a:avLst>
          </a:prstGeom>
          <a:ln w="952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9565" y="4617720"/>
            <a:ext cx="1958941" cy="62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ooter Placeholder"/>
          <p:cNvSpPr>
            <a:spLocks noGrp="1"/>
          </p:cNvSpPr>
          <p:nvPr/>
        </p:nvSpPr>
        <p:spPr>
          <a:xfrm>
            <a:off x="5201894" y="6514845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8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Statement  A:  Approved for public release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48713" y="239746"/>
            <a:ext cx="702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ONRG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1592" y="671995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(NRE)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37" y="4979316"/>
            <a:ext cx="2170892" cy="1416984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5711" y="4127507"/>
            <a:ext cx="1958941" cy="47446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78" y="4426209"/>
            <a:ext cx="2734733" cy="153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2025" y="4426209"/>
            <a:ext cx="2710992" cy="15302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44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896" y="4301"/>
            <a:ext cx="7012116" cy="9906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Investing in Trusted Partnerships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482" y="1461015"/>
            <a:ext cx="876935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Oval 6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32700" y="2845322"/>
            <a:ext cx="292100" cy="2809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" name="Line 37"/>
          <p:cNvSpPr>
            <a:spLocks noChangeShapeType="1"/>
          </p:cNvSpPr>
          <p:nvPr/>
        </p:nvSpPr>
        <p:spPr bwMode="auto">
          <a:xfrm flipV="1">
            <a:off x="7797801" y="2673869"/>
            <a:ext cx="245564" cy="268286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8" name="Text Box 39"/>
          <p:cNvSpPr txBox="1">
            <a:spLocks noChangeArrowheads="1"/>
          </p:cNvSpPr>
          <p:nvPr/>
        </p:nvSpPr>
        <p:spPr bwMode="auto">
          <a:xfrm>
            <a:off x="216015" y="2352686"/>
            <a:ext cx="1531938" cy="89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0000"/>
                </a:solidFill>
              </a:rPr>
              <a:t>San Diego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C3F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  <a:endParaRPr lang="en-US" sz="800" dirty="0">
              <a:solidFill>
                <a:srgbClr val="000000"/>
              </a:solidFill>
            </a:endParaRP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AIRFOR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SURFOR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I MEF </a:t>
            </a:r>
            <a:r>
              <a:rPr lang="en-US" sz="800" dirty="0">
                <a:solidFill>
                  <a:srgbClr val="FF0000"/>
                </a:solidFill>
                <a:sym typeface="Webdings" pitchFamily="18" charset="2"/>
              </a:rPr>
              <a:t>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UWDC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SMWDC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</a:t>
            </a:r>
            <a:endParaRPr lang="de-DE" sz="800" dirty="0">
              <a:solidFill>
                <a:srgbClr val="2C81C3"/>
              </a:solidFill>
              <a:sym typeface="Webdings" pitchFamily="18" charset="2"/>
            </a:endParaRPr>
          </a:p>
        </p:txBody>
      </p:sp>
      <p:sp>
        <p:nvSpPr>
          <p:cNvPr id="79" name="Text Box 40"/>
          <p:cNvSpPr txBox="1">
            <a:spLocks noChangeArrowheads="1"/>
          </p:cNvSpPr>
          <p:nvPr/>
        </p:nvSpPr>
        <p:spPr bwMode="auto">
          <a:xfrm>
            <a:off x="210729" y="3613730"/>
            <a:ext cx="1021113" cy="52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0000"/>
                </a:solidFill>
              </a:rPr>
              <a:t>Hawaii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PACOM </a:t>
            </a:r>
            <a:r>
              <a:rPr lang="en-US" sz="800" dirty="0">
                <a:solidFill>
                  <a:srgbClr val="660066"/>
                </a:solidFill>
                <a:sym typeface="Webdings" pitchFamily="18" charset="2"/>
              </a:rPr>
              <a:t></a:t>
            </a:r>
            <a:r>
              <a:rPr lang="en-US" sz="800" dirty="0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PACFLT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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MARFORPAC </a:t>
            </a:r>
            <a:r>
              <a:rPr lang="en-US" sz="800" dirty="0">
                <a:solidFill>
                  <a:srgbClr val="FF0000"/>
                </a:solidFill>
                <a:sym typeface="Webdings" pitchFamily="18" charset="2"/>
              </a:rPr>
              <a:t></a:t>
            </a:r>
            <a:r>
              <a:rPr lang="en-US" sz="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0" name="Oval 7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24891" y="2741363"/>
            <a:ext cx="292100" cy="280988"/>
          </a:xfrm>
          <a:prstGeom prst="ellipse">
            <a:avLst/>
          </a:prstGeom>
          <a:solidFill>
            <a:srgbClr val="891D1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1" name="Oval 8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34200" y="3759722"/>
            <a:ext cx="292100" cy="2809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2" name="Oval 8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51300" y="2388121"/>
            <a:ext cx="292100" cy="280988"/>
          </a:xfrm>
          <a:prstGeom prst="ellipse">
            <a:avLst/>
          </a:prstGeom>
          <a:solidFill>
            <a:srgbClr val="891D1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3" name="Oval 8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222500" y="4751913"/>
            <a:ext cx="292100" cy="2809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4" name="Text Box 23"/>
          <p:cNvSpPr txBox="1">
            <a:spLocks noChangeArrowheads="1"/>
          </p:cNvSpPr>
          <p:nvPr/>
        </p:nvSpPr>
        <p:spPr bwMode="auto">
          <a:xfrm>
            <a:off x="371251" y="1348858"/>
            <a:ext cx="19364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Washington, D.C. Region / ONR HQ</a:t>
            </a:r>
          </a:p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ONR Global Arlington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" charset="0"/>
              </a:rPr>
              <a:t>Executive Officer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  <a:sym typeface="Webdings" pitchFamily="18" charset="2"/>
              </a:rPr>
              <a:t>FCC/C10F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</a:p>
          <a:p>
            <a:pPr eaLnBrk="1" hangingPunct="1"/>
            <a:endParaRPr lang="en-US" sz="800" dirty="0">
              <a:solidFill>
                <a:srgbClr val="2C81C3"/>
              </a:solidFill>
              <a:sym typeface="Webdings" pitchFamily="18" charset="2"/>
            </a:endParaRPr>
          </a:p>
        </p:txBody>
      </p:sp>
      <p:sp>
        <p:nvSpPr>
          <p:cNvPr id="85" name="Line 25"/>
          <p:cNvSpPr>
            <a:spLocks noChangeShapeType="1"/>
          </p:cNvSpPr>
          <p:nvPr/>
        </p:nvSpPr>
        <p:spPr bwMode="auto">
          <a:xfrm flipH="1" flipV="1">
            <a:off x="1735268" y="1612475"/>
            <a:ext cx="630524" cy="1388143"/>
          </a:xfrm>
          <a:prstGeom prst="line">
            <a:avLst/>
          </a:prstGeom>
          <a:noFill/>
          <a:ln w="28575">
            <a:solidFill>
              <a:srgbClr val="891D15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6" name="Text Box 26"/>
          <p:cNvSpPr txBox="1">
            <a:spLocks noChangeArrowheads="1"/>
          </p:cNvSpPr>
          <p:nvPr/>
        </p:nvSpPr>
        <p:spPr bwMode="auto">
          <a:xfrm>
            <a:off x="1406083" y="4753244"/>
            <a:ext cx="75501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Santiago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</a:t>
            </a:r>
          </a:p>
        </p:txBody>
      </p:sp>
      <p:sp>
        <p:nvSpPr>
          <p:cNvPr id="87" name="Text Box 32"/>
          <p:cNvSpPr txBox="1">
            <a:spLocks noChangeArrowheads="1"/>
          </p:cNvSpPr>
          <p:nvPr/>
        </p:nvSpPr>
        <p:spPr bwMode="auto">
          <a:xfrm>
            <a:off x="4776062" y="1131538"/>
            <a:ext cx="1112838" cy="73342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/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ONR Global Headquarters London</a:t>
            </a:r>
          </a:p>
          <a:p>
            <a:r>
              <a:rPr lang="en-US" sz="800" dirty="0">
                <a:solidFill>
                  <a:srgbClr val="000000"/>
                </a:solidFill>
              </a:rPr>
              <a:t>Commanding Officer</a:t>
            </a:r>
          </a:p>
          <a:p>
            <a:r>
              <a:rPr lang="en-US" sz="800" dirty="0">
                <a:solidFill>
                  <a:srgbClr val="000000"/>
                </a:solidFill>
              </a:rPr>
              <a:t>Technical Director</a:t>
            </a:r>
          </a:p>
          <a:p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Directors</a:t>
            </a:r>
          </a:p>
        </p:txBody>
      </p:sp>
      <p:sp>
        <p:nvSpPr>
          <p:cNvPr id="88" name="Line 33"/>
          <p:cNvSpPr>
            <a:spLocks noChangeShapeType="1"/>
          </p:cNvSpPr>
          <p:nvPr/>
        </p:nvSpPr>
        <p:spPr bwMode="auto">
          <a:xfrm flipH="1">
            <a:off x="4175125" y="1781125"/>
            <a:ext cx="553074" cy="768917"/>
          </a:xfrm>
          <a:prstGeom prst="line">
            <a:avLst/>
          </a:prstGeom>
          <a:noFill/>
          <a:ln w="28575">
            <a:solidFill>
              <a:srgbClr val="891D15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9" name="Text Box 35"/>
          <p:cNvSpPr txBox="1">
            <a:spLocks noChangeArrowheads="1"/>
          </p:cNvSpPr>
          <p:nvPr/>
        </p:nvSpPr>
        <p:spPr bwMode="auto">
          <a:xfrm>
            <a:off x="6062255" y="4143105"/>
            <a:ext cx="8063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Singapore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Directors</a:t>
            </a:r>
          </a:p>
        </p:txBody>
      </p:sp>
      <p:sp>
        <p:nvSpPr>
          <p:cNvPr id="90" name="Line 36"/>
          <p:cNvSpPr>
            <a:spLocks noChangeShapeType="1"/>
          </p:cNvSpPr>
          <p:nvPr/>
        </p:nvSpPr>
        <p:spPr bwMode="auto">
          <a:xfrm flipH="1">
            <a:off x="6749142" y="3982940"/>
            <a:ext cx="275871" cy="166099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1" name="Text Box 41"/>
          <p:cNvSpPr txBox="1">
            <a:spLocks noChangeArrowheads="1"/>
          </p:cNvSpPr>
          <p:nvPr/>
        </p:nvSpPr>
        <p:spPr bwMode="auto">
          <a:xfrm>
            <a:off x="2836439" y="2590800"/>
            <a:ext cx="1036428" cy="1000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b="1" u="sng" dirty="0">
                <a:solidFill>
                  <a:srgbClr val="000000"/>
                </a:solidFill>
              </a:rPr>
              <a:t>Norfolk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FLTFOR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</a:t>
            </a:r>
            <a:endParaRPr lang="en-US" sz="800" dirty="0">
              <a:solidFill>
                <a:srgbClr val="000000"/>
              </a:solidFill>
            </a:endParaRP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SUBFOR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  <a:endParaRPr lang="de-DE" sz="8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MARFORCOM </a:t>
            </a:r>
            <a:r>
              <a:rPr lang="en-US" sz="800" dirty="0">
                <a:solidFill>
                  <a:srgbClr val="FF0000"/>
                </a:solidFill>
                <a:sym typeface="Webdings" pitchFamily="18" charset="2"/>
              </a:rPr>
              <a:t></a:t>
            </a:r>
            <a:endParaRPr lang="en-US" sz="800" dirty="0">
              <a:solidFill>
                <a:srgbClr val="000000"/>
              </a:solidFill>
            </a:endParaRP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NAVIFOR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  <a:endParaRPr lang="de-DE" sz="8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800" dirty="0">
                <a:solidFill>
                  <a:srgbClr val="000000"/>
                </a:solidFill>
                <a:sym typeface="Webdings" pitchFamily="18" charset="2"/>
              </a:rPr>
              <a:t>SPECWAR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</a:t>
            </a:r>
            <a:endParaRPr lang="de-DE" sz="8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NECC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  <a:sym typeface="Webdings" pitchFamily="18" charset="2"/>
              </a:rPr>
              <a:t>NWDC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</a:t>
            </a:r>
            <a:endParaRPr lang="en-US" sz="800" dirty="0">
              <a:solidFill>
                <a:srgbClr val="3366FF"/>
              </a:solidFill>
              <a:sym typeface="Webdings" pitchFamily="18" charset="2"/>
            </a:endParaRPr>
          </a:p>
        </p:txBody>
      </p:sp>
      <p:sp>
        <p:nvSpPr>
          <p:cNvPr id="92" name="Text Box 42"/>
          <p:cNvSpPr txBox="1">
            <a:spLocks noChangeArrowheads="1"/>
          </p:cNvSpPr>
          <p:nvPr/>
        </p:nvSpPr>
        <p:spPr bwMode="auto">
          <a:xfrm>
            <a:off x="1189847" y="2361741"/>
            <a:ext cx="788677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b="1" u="sng" dirty="0">
                <a:solidFill>
                  <a:srgbClr val="000000"/>
                </a:solidFill>
              </a:rPr>
              <a:t>Camp Lejeune</a:t>
            </a:r>
          </a:p>
          <a:p>
            <a:pPr algn="ctr"/>
            <a:r>
              <a:rPr lang="en-US" sz="800" dirty="0">
                <a:solidFill>
                  <a:srgbClr val="000000"/>
                </a:solidFill>
              </a:rPr>
              <a:t>II MEF </a:t>
            </a:r>
            <a:r>
              <a:rPr lang="en-US" sz="800" dirty="0">
                <a:solidFill>
                  <a:srgbClr val="FF0000"/>
                </a:solidFill>
                <a:sym typeface="Webdings" pitchFamily="18" charset="2"/>
              </a:rPr>
              <a:t></a:t>
            </a:r>
            <a:r>
              <a:rPr lang="en-US" sz="800" dirty="0">
                <a:solidFill>
                  <a:srgbClr val="000000"/>
                </a:solidFill>
              </a:rPr>
              <a:t> </a:t>
            </a:r>
            <a:endParaRPr lang="de-DE" sz="800" dirty="0">
              <a:solidFill>
                <a:srgbClr val="000000"/>
              </a:solidFill>
            </a:endParaRPr>
          </a:p>
        </p:txBody>
      </p:sp>
      <p:sp>
        <p:nvSpPr>
          <p:cNvPr id="93" name="Text Box 43"/>
          <p:cNvSpPr txBox="1">
            <a:spLocks noChangeArrowheads="1"/>
          </p:cNvSpPr>
          <p:nvPr/>
        </p:nvSpPr>
        <p:spPr bwMode="auto">
          <a:xfrm>
            <a:off x="5867400" y="2895900"/>
            <a:ext cx="1049967" cy="28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0000"/>
                </a:solidFill>
              </a:rPr>
              <a:t>Bahrain</a:t>
            </a:r>
          </a:p>
          <a:p>
            <a:pPr>
              <a:lnSpc>
                <a:spcPct val="110000"/>
              </a:lnSpc>
            </a:pPr>
            <a:r>
              <a:rPr lang="en-US" sz="800" dirty="0">
                <a:solidFill>
                  <a:srgbClr val="000000"/>
                </a:solidFill>
              </a:rPr>
              <a:t>NAVCENT/C5F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  <a:endParaRPr lang="de-DE" sz="800" dirty="0">
              <a:solidFill>
                <a:srgbClr val="2F88CB"/>
              </a:solidFill>
            </a:endParaRPr>
          </a:p>
        </p:txBody>
      </p:sp>
      <p:sp>
        <p:nvSpPr>
          <p:cNvPr id="94" name="Text Box 44"/>
          <p:cNvSpPr txBox="1">
            <a:spLocks noChangeArrowheads="1"/>
          </p:cNvSpPr>
          <p:nvPr/>
        </p:nvSpPr>
        <p:spPr bwMode="auto">
          <a:xfrm>
            <a:off x="8229600" y="3341194"/>
            <a:ext cx="545021" cy="28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0000"/>
                </a:solidFill>
              </a:rPr>
              <a:t>Yokosuka</a:t>
            </a:r>
          </a:p>
          <a:p>
            <a:pPr>
              <a:lnSpc>
                <a:spcPct val="110000"/>
              </a:lnSpc>
            </a:pPr>
            <a:r>
              <a:rPr lang="en-US" sz="800" dirty="0">
                <a:solidFill>
                  <a:srgbClr val="000000"/>
                </a:solidFill>
              </a:rPr>
              <a:t>C7F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  <a:endParaRPr lang="de-DE" sz="800" dirty="0">
              <a:solidFill>
                <a:srgbClr val="2F88CB"/>
              </a:solidFill>
            </a:endParaRPr>
          </a:p>
        </p:txBody>
      </p:sp>
      <p:sp>
        <p:nvSpPr>
          <p:cNvPr id="95" name="Line 47"/>
          <p:cNvSpPr>
            <a:spLocks noChangeShapeType="1"/>
          </p:cNvSpPr>
          <p:nvPr/>
        </p:nvSpPr>
        <p:spPr bwMode="auto">
          <a:xfrm flipH="1">
            <a:off x="2467390" y="2689541"/>
            <a:ext cx="327356" cy="22751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6" name="Text Box 49"/>
          <p:cNvSpPr txBox="1">
            <a:spLocks noChangeArrowheads="1"/>
          </p:cNvSpPr>
          <p:nvPr/>
        </p:nvSpPr>
        <p:spPr bwMode="auto">
          <a:xfrm>
            <a:off x="3964986" y="3159268"/>
            <a:ext cx="1239535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0000"/>
                </a:solidFill>
              </a:rPr>
              <a:t>Naples</a:t>
            </a:r>
          </a:p>
          <a:p>
            <a:pPr>
              <a:lnSpc>
                <a:spcPct val="110000"/>
              </a:lnSpc>
            </a:pPr>
            <a:r>
              <a:rPr lang="en-US" sz="800" dirty="0">
                <a:solidFill>
                  <a:srgbClr val="000000"/>
                </a:solidFill>
              </a:rPr>
              <a:t>NAVEUR/NAVAF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</a:t>
            </a:r>
            <a:endParaRPr lang="en-US" sz="800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800" dirty="0">
                <a:solidFill>
                  <a:srgbClr val="000000"/>
                </a:solidFill>
              </a:rPr>
              <a:t>C6F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</a:t>
            </a:r>
            <a:endParaRPr lang="de-DE" sz="800" dirty="0">
              <a:solidFill>
                <a:srgbClr val="2F88CB"/>
              </a:solidFill>
            </a:endParaRPr>
          </a:p>
        </p:txBody>
      </p:sp>
      <p:sp>
        <p:nvSpPr>
          <p:cNvPr id="97" name="Line 53"/>
          <p:cNvSpPr>
            <a:spLocks noChangeShapeType="1"/>
          </p:cNvSpPr>
          <p:nvPr/>
        </p:nvSpPr>
        <p:spPr bwMode="auto">
          <a:xfrm>
            <a:off x="7880350" y="3094741"/>
            <a:ext cx="273050" cy="312551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8" name="Line 54"/>
          <p:cNvSpPr>
            <a:spLocks noChangeShapeType="1"/>
          </p:cNvSpPr>
          <p:nvPr/>
        </p:nvSpPr>
        <p:spPr bwMode="auto">
          <a:xfrm flipH="1">
            <a:off x="4241913" y="2825493"/>
            <a:ext cx="288813" cy="314032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9" name="Line 55"/>
          <p:cNvSpPr>
            <a:spLocks noChangeShapeType="1"/>
          </p:cNvSpPr>
          <p:nvPr/>
        </p:nvSpPr>
        <p:spPr bwMode="auto">
          <a:xfrm flipV="1">
            <a:off x="5638800" y="2986890"/>
            <a:ext cx="228600" cy="268002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0" name="Line 57"/>
          <p:cNvSpPr>
            <a:spLocks noChangeShapeType="1"/>
          </p:cNvSpPr>
          <p:nvPr/>
        </p:nvSpPr>
        <p:spPr bwMode="auto">
          <a:xfrm>
            <a:off x="7632700" y="3307280"/>
            <a:ext cx="292100" cy="328612"/>
          </a:xfrm>
          <a:prstGeom prst="line">
            <a:avLst/>
          </a:prstGeom>
          <a:noFill/>
          <a:ln w="19050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1" name="Text Box 58"/>
          <p:cNvSpPr txBox="1">
            <a:spLocks noChangeArrowheads="1"/>
          </p:cNvSpPr>
          <p:nvPr/>
        </p:nvSpPr>
        <p:spPr bwMode="auto">
          <a:xfrm>
            <a:off x="7924800" y="3645994"/>
            <a:ext cx="1004888" cy="28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>
                <a:solidFill>
                  <a:srgbClr val="000000"/>
                </a:solidFill>
              </a:rPr>
              <a:t>Okinawa</a:t>
            </a:r>
          </a:p>
          <a:p>
            <a:pPr>
              <a:lnSpc>
                <a:spcPct val="110000"/>
              </a:lnSpc>
            </a:pPr>
            <a:r>
              <a:rPr lang="en-US" sz="800" dirty="0">
                <a:solidFill>
                  <a:srgbClr val="000000"/>
                </a:solidFill>
              </a:rPr>
              <a:t>III MEF </a:t>
            </a:r>
            <a:r>
              <a:rPr lang="en-US" sz="800" dirty="0">
                <a:solidFill>
                  <a:srgbClr val="FF0000"/>
                </a:solidFill>
                <a:sym typeface="Webdings" pitchFamily="18" charset="2"/>
              </a:rPr>
              <a:t></a:t>
            </a:r>
            <a:r>
              <a:rPr lang="en-US" sz="800" dirty="0">
                <a:solidFill>
                  <a:srgbClr val="000000"/>
                </a:solidFill>
              </a:rPr>
              <a:t>   </a:t>
            </a:r>
            <a:endParaRPr lang="de-DE" sz="800" dirty="0">
              <a:solidFill>
                <a:srgbClr val="FF0000"/>
              </a:solidFill>
            </a:endParaRPr>
          </a:p>
        </p:txBody>
      </p:sp>
      <p:sp>
        <p:nvSpPr>
          <p:cNvPr id="102" name="Oval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68914" y="2346846"/>
            <a:ext cx="292100" cy="2809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4" name="Text Box 32"/>
          <p:cNvSpPr txBox="1">
            <a:spLocks noChangeArrowheads="1"/>
          </p:cNvSpPr>
          <p:nvPr/>
        </p:nvSpPr>
        <p:spPr bwMode="auto">
          <a:xfrm>
            <a:off x="4888260" y="2172144"/>
            <a:ext cx="111283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Prague</a:t>
            </a:r>
            <a:endParaRPr lang="en-US" u="sng" dirty="0">
              <a:solidFill>
                <a:srgbClr val="000000"/>
              </a:solidFill>
            </a:endParaRPr>
          </a:p>
          <a:p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</a:t>
            </a:r>
          </a:p>
        </p:txBody>
      </p:sp>
      <p:sp>
        <p:nvSpPr>
          <p:cNvPr id="106" name="Text Box 42"/>
          <p:cNvSpPr txBox="1">
            <a:spLocks noChangeArrowheads="1"/>
          </p:cNvSpPr>
          <p:nvPr/>
        </p:nvSpPr>
        <p:spPr bwMode="auto">
          <a:xfrm>
            <a:off x="2830610" y="3676385"/>
            <a:ext cx="44884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b="1" u="sng" dirty="0">
                <a:solidFill>
                  <a:srgbClr val="000000"/>
                </a:solidFill>
              </a:rPr>
              <a:t>Mayport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</a:rPr>
              <a:t>C4F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</a:t>
            </a:r>
          </a:p>
        </p:txBody>
      </p:sp>
      <p:sp>
        <p:nvSpPr>
          <p:cNvPr id="107" name="Line 47"/>
          <p:cNvSpPr>
            <a:spLocks noChangeShapeType="1"/>
          </p:cNvSpPr>
          <p:nvPr/>
        </p:nvSpPr>
        <p:spPr bwMode="auto">
          <a:xfrm>
            <a:off x="1697317" y="2642118"/>
            <a:ext cx="401262" cy="336468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8" name="Line 47"/>
          <p:cNvSpPr>
            <a:spLocks noChangeShapeType="1"/>
          </p:cNvSpPr>
          <p:nvPr/>
        </p:nvSpPr>
        <p:spPr bwMode="auto">
          <a:xfrm>
            <a:off x="2098578" y="3230332"/>
            <a:ext cx="732031" cy="468414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0" name="Line 55"/>
          <p:cNvSpPr>
            <a:spLocks noChangeShapeType="1"/>
          </p:cNvSpPr>
          <p:nvPr/>
        </p:nvSpPr>
        <p:spPr bwMode="auto">
          <a:xfrm>
            <a:off x="863532" y="2902467"/>
            <a:ext cx="127067" cy="14583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1" name="Oval 11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832100" y="4494738"/>
            <a:ext cx="292100" cy="2809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" name="Text Box 26"/>
          <p:cNvSpPr txBox="1">
            <a:spLocks noChangeArrowheads="1"/>
          </p:cNvSpPr>
          <p:nvPr/>
        </p:nvSpPr>
        <p:spPr bwMode="auto">
          <a:xfrm>
            <a:off x="3218821" y="4504426"/>
            <a:ext cx="80631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São Paulo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Directors</a:t>
            </a:r>
          </a:p>
        </p:txBody>
      </p:sp>
      <p:sp>
        <p:nvSpPr>
          <p:cNvPr id="113" name="Oval 112"/>
          <p:cNvSpPr>
            <a:spLocks noChangeArrowheads="1"/>
          </p:cNvSpPr>
          <p:nvPr/>
        </p:nvSpPr>
        <p:spPr bwMode="auto">
          <a:xfrm>
            <a:off x="997721" y="2869536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4" name="Oval 113"/>
          <p:cNvSpPr>
            <a:spLocks noChangeArrowheads="1"/>
          </p:cNvSpPr>
          <p:nvPr/>
        </p:nvSpPr>
        <p:spPr bwMode="auto">
          <a:xfrm>
            <a:off x="76200" y="3337127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5" name="Oval 114"/>
          <p:cNvSpPr>
            <a:spLocks noChangeArrowheads="1"/>
          </p:cNvSpPr>
          <p:nvPr/>
        </p:nvSpPr>
        <p:spPr bwMode="auto">
          <a:xfrm>
            <a:off x="7743125" y="2967014"/>
            <a:ext cx="203200" cy="20478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6" name="Oval 56"/>
          <p:cNvSpPr>
            <a:spLocks noChangeArrowheads="1"/>
          </p:cNvSpPr>
          <p:nvPr/>
        </p:nvSpPr>
        <p:spPr bwMode="auto">
          <a:xfrm>
            <a:off x="7493000" y="3102492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7" name="Oval 31"/>
          <p:cNvSpPr>
            <a:spLocks noChangeArrowheads="1"/>
          </p:cNvSpPr>
          <p:nvPr/>
        </p:nvSpPr>
        <p:spPr bwMode="auto">
          <a:xfrm>
            <a:off x="2264193" y="2869536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8" name="Oval 50"/>
          <p:cNvSpPr>
            <a:spLocks noChangeArrowheads="1"/>
          </p:cNvSpPr>
          <p:nvPr/>
        </p:nvSpPr>
        <p:spPr bwMode="auto">
          <a:xfrm>
            <a:off x="4429125" y="2642117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9" name="Oval 31"/>
          <p:cNvSpPr>
            <a:spLocks noChangeArrowheads="1"/>
          </p:cNvSpPr>
          <p:nvPr/>
        </p:nvSpPr>
        <p:spPr bwMode="auto">
          <a:xfrm>
            <a:off x="2113357" y="2917050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0" name="Oval 31"/>
          <p:cNvSpPr>
            <a:spLocks noChangeArrowheads="1"/>
          </p:cNvSpPr>
          <p:nvPr/>
        </p:nvSpPr>
        <p:spPr bwMode="auto">
          <a:xfrm>
            <a:off x="1888569" y="3080466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1" name="Oval 120"/>
          <p:cNvSpPr>
            <a:spLocks noChangeArrowheads="1"/>
          </p:cNvSpPr>
          <p:nvPr/>
        </p:nvSpPr>
        <p:spPr bwMode="auto">
          <a:xfrm>
            <a:off x="5486400" y="3207267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2" name="Text Box 34"/>
          <p:cNvSpPr txBox="1">
            <a:spLocks noChangeArrowheads="1"/>
          </p:cNvSpPr>
          <p:nvPr/>
        </p:nvSpPr>
        <p:spPr bwMode="auto">
          <a:xfrm>
            <a:off x="8043365" y="2532711"/>
            <a:ext cx="11414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ONR Global Tokyo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Directors</a:t>
            </a:r>
          </a:p>
        </p:txBody>
      </p:sp>
      <p:sp>
        <p:nvSpPr>
          <p:cNvPr id="124" name="Oval 123"/>
          <p:cNvSpPr>
            <a:spLocks noChangeArrowheads="1"/>
          </p:cNvSpPr>
          <p:nvPr/>
        </p:nvSpPr>
        <p:spPr bwMode="auto">
          <a:xfrm>
            <a:off x="410644" y="5528510"/>
            <a:ext cx="203200" cy="20478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61431" y="5320430"/>
            <a:ext cx="1656831" cy="5620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Text Box 51"/>
          <p:cNvSpPr txBox="1">
            <a:spLocks noChangeArrowheads="1"/>
          </p:cNvSpPr>
          <p:nvPr/>
        </p:nvSpPr>
        <p:spPr bwMode="auto">
          <a:xfrm>
            <a:off x="576255" y="5303632"/>
            <a:ext cx="144200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tabLst>
                <a:tab pos="227013" algn="l"/>
              </a:tabLs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050" b="1" dirty="0">
                <a:solidFill>
                  <a:srgbClr val="0070C0"/>
                </a:solidFill>
                <a:sym typeface="Webdings" pitchFamily="18" charset="2"/>
              </a:rPr>
              <a:t>Science Advisors </a:t>
            </a:r>
          </a:p>
          <a:p>
            <a:pPr eaLnBrk="1" hangingPunct="1"/>
            <a:r>
              <a:rPr lang="en-US" sz="800" dirty="0">
                <a:solidFill>
                  <a:srgbClr val="660066"/>
                </a:solidFill>
                <a:sym typeface="Webdings" pitchFamily="18" charset="2"/>
              </a:rPr>
              <a:t></a:t>
            </a:r>
            <a:r>
              <a:rPr lang="en-US" sz="800" dirty="0">
                <a:solidFill>
                  <a:srgbClr val="000000"/>
                </a:solidFill>
                <a:sym typeface="Webdings" pitchFamily="18" charset="2"/>
              </a:rPr>
              <a:t> </a:t>
            </a:r>
            <a:r>
              <a:rPr lang="en-US" sz="800" dirty="0">
                <a:solidFill>
                  <a:srgbClr val="000000"/>
                </a:solidFill>
              </a:rPr>
              <a:t>Joint Command </a:t>
            </a:r>
          </a:p>
          <a:p>
            <a:pPr eaLnBrk="1" hangingPunct="1"/>
            <a:r>
              <a:rPr lang="en-US" sz="800" dirty="0">
                <a:solidFill>
                  <a:srgbClr val="3366FF"/>
                </a:solidFill>
                <a:sym typeface="Webdings" pitchFamily="18" charset="2"/>
              </a:rPr>
              <a:t></a:t>
            </a:r>
            <a:r>
              <a:rPr lang="en-US" sz="800" dirty="0">
                <a:solidFill>
                  <a:srgbClr val="000000"/>
                </a:solidFill>
              </a:rPr>
              <a:t> Navy Command</a:t>
            </a:r>
          </a:p>
          <a:p>
            <a:pPr eaLnBrk="1" hangingPunct="1"/>
            <a:r>
              <a:rPr lang="en-US" sz="800" dirty="0">
                <a:solidFill>
                  <a:srgbClr val="FF0000"/>
                </a:solidFill>
                <a:sym typeface="Webdings" pitchFamily="18" charset="2"/>
              </a:rPr>
              <a:t> </a:t>
            </a:r>
            <a:r>
              <a:rPr lang="en-US" sz="800" dirty="0">
                <a:solidFill>
                  <a:srgbClr val="000000"/>
                </a:solidFill>
                <a:sym typeface="Webdings" pitchFamily="18" charset="2"/>
              </a:rPr>
              <a:t>Marine Corps Command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5" name="Line 33"/>
          <p:cNvSpPr>
            <a:spLocks noChangeShapeType="1"/>
          </p:cNvSpPr>
          <p:nvPr/>
        </p:nvSpPr>
        <p:spPr bwMode="auto">
          <a:xfrm flipH="1">
            <a:off x="7565094" y="1981201"/>
            <a:ext cx="862149" cy="881644"/>
          </a:xfrm>
          <a:prstGeom prst="line">
            <a:avLst/>
          </a:prstGeom>
          <a:noFill/>
          <a:ln w="28575">
            <a:solidFill>
              <a:schemeClr val="accent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9" name="Text Box 43"/>
          <p:cNvSpPr txBox="1">
            <a:spLocks noChangeArrowheads="1"/>
          </p:cNvSpPr>
          <p:nvPr/>
        </p:nvSpPr>
        <p:spPr bwMode="auto">
          <a:xfrm>
            <a:off x="8158038" y="1684965"/>
            <a:ext cx="742191" cy="287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b="1" u="sng" dirty="0" err="1">
                <a:solidFill>
                  <a:srgbClr val="000000"/>
                </a:solidFill>
              </a:rPr>
              <a:t>Pyeongtaek</a:t>
            </a:r>
            <a:endParaRPr lang="en-US" b="1" u="sng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800" dirty="0">
                <a:solidFill>
                  <a:srgbClr val="000000"/>
                </a:solidFill>
              </a:rPr>
              <a:t>USFK </a:t>
            </a:r>
            <a:r>
              <a:rPr lang="en-US" sz="800" dirty="0">
                <a:solidFill>
                  <a:srgbClr val="660066"/>
                </a:solidFill>
                <a:sym typeface="Webdings" pitchFamily="18" charset="2"/>
              </a:rPr>
              <a:t></a:t>
            </a:r>
            <a:r>
              <a:rPr lang="en-US" sz="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1" name="Oval 70"/>
          <p:cNvSpPr>
            <a:spLocks noChangeArrowheads="1"/>
          </p:cNvSpPr>
          <p:nvPr/>
        </p:nvSpPr>
        <p:spPr bwMode="auto">
          <a:xfrm flipH="1">
            <a:off x="7377610" y="2834086"/>
            <a:ext cx="187484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07742" y="2692308"/>
            <a:ext cx="7521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Fallon</a:t>
            </a:r>
          </a:p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NAWDC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2C81C3"/>
                </a:solidFill>
                <a:latin typeface="Arial" panose="020B0604020202020204" pitchFamily="34" charset="0"/>
                <a:cs typeface="Arial" panose="020B0604020202020204" pitchFamily="34" charset="0"/>
                <a:sym typeface="Webdings" pitchFamily="18" charset="2"/>
              </a:rPr>
              <a:t></a:t>
            </a:r>
          </a:p>
        </p:txBody>
      </p:sp>
      <p:sp>
        <p:nvSpPr>
          <p:cNvPr id="123" name="Line 55"/>
          <p:cNvSpPr>
            <a:spLocks noChangeShapeType="1"/>
          </p:cNvSpPr>
          <p:nvPr/>
        </p:nvSpPr>
        <p:spPr bwMode="auto">
          <a:xfrm flipV="1">
            <a:off x="1429754" y="2809367"/>
            <a:ext cx="75957" cy="4384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2" name="Text Box 41"/>
          <p:cNvSpPr txBox="1">
            <a:spLocks noChangeArrowheads="1"/>
          </p:cNvSpPr>
          <p:nvPr/>
        </p:nvSpPr>
        <p:spPr bwMode="auto">
          <a:xfrm>
            <a:off x="3030641" y="2202870"/>
            <a:ext cx="10364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b="1" u="sng" dirty="0">
                <a:solidFill>
                  <a:srgbClr val="000000"/>
                </a:solidFill>
              </a:rPr>
              <a:t>Groton</a:t>
            </a:r>
          </a:p>
          <a:p>
            <a:pPr eaLnBrk="1" hangingPunct="1"/>
            <a:r>
              <a:rPr lang="en-US" sz="800" dirty="0">
                <a:solidFill>
                  <a:srgbClr val="000000"/>
                </a:solidFill>
                <a:sym typeface="Webdings" pitchFamily="18" charset="2"/>
              </a:rPr>
              <a:t>UWDC  </a:t>
            </a:r>
            <a:r>
              <a:rPr lang="en-US" sz="800" dirty="0">
                <a:solidFill>
                  <a:srgbClr val="2C81C3"/>
                </a:solidFill>
                <a:sym typeface="Webdings" pitchFamily="18" charset="2"/>
              </a:rPr>
              <a:t>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33" name="Line 47"/>
          <p:cNvSpPr>
            <a:spLocks noChangeShapeType="1"/>
          </p:cNvSpPr>
          <p:nvPr/>
        </p:nvSpPr>
        <p:spPr bwMode="auto">
          <a:xfrm flipH="1">
            <a:off x="2425699" y="2297112"/>
            <a:ext cx="551361" cy="426891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4" name="Oval 31"/>
          <p:cNvSpPr>
            <a:spLocks noChangeArrowheads="1"/>
          </p:cNvSpPr>
          <p:nvPr/>
        </p:nvSpPr>
        <p:spPr bwMode="auto">
          <a:xfrm>
            <a:off x="2304695" y="2595426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6" name="Oval 135"/>
          <p:cNvSpPr>
            <a:spLocks noChangeArrowheads="1"/>
          </p:cNvSpPr>
          <p:nvPr/>
        </p:nvSpPr>
        <p:spPr bwMode="auto">
          <a:xfrm>
            <a:off x="1219884" y="2697820"/>
            <a:ext cx="203200" cy="2047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7" name="Text Box 34"/>
          <p:cNvSpPr txBox="1">
            <a:spLocks noChangeArrowheads="1"/>
          </p:cNvSpPr>
          <p:nvPr/>
        </p:nvSpPr>
        <p:spPr bwMode="auto">
          <a:xfrm>
            <a:off x="7195467" y="5513341"/>
            <a:ext cx="131453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marL="177800" indent="-1778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801688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801688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b="1" u="sng" dirty="0">
                <a:solidFill>
                  <a:srgbClr val="000000"/>
                </a:solidFill>
                <a:cs typeface="Arial" charset="0"/>
              </a:rPr>
              <a:t>Melbourne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" charset="0"/>
              </a:rPr>
              <a:t>Science Director</a:t>
            </a:r>
          </a:p>
        </p:txBody>
      </p:sp>
      <p:sp>
        <p:nvSpPr>
          <p:cNvPr id="141" name="Oval 14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858027" y="4986239"/>
            <a:ext cx="292100" cy="2809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2" name="Line 37"/>
          <p:cNvSpPr>
            <a:spLocks noChangeShapeType="1"/>
          </p:cNvSpPr>
          <p:nvPr/>
        </p:nvSpPr>
        <p:spPr bwMode="auto">
          <a:xfrm flipV="1">
            <a:off x="7683343" y="5244066"/>
            <a:ext cx="245564" cy="268286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5" name="TextBox 1"/>
          <p:cNvSpPr txBox="1">
            <a:spLocks noChangeArrowheads="1"/>
          </p:cNvSpPr>
          <p:nvPr/>
        </p:nvSpPr>
        <p:spPr bwMode="auto">
          <a:xfrm>
            <a:off x="3229776" y="5079172"/>
            <a:ext cx="1344201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050" b="1" dirty="0">
                <a:solidFill>
                  <a:srgbClr val="0070C0"/>
                </a:solidFill>
              </a:rPr>
              <a:t>Science Directors</a:t>
            </a:r>
          </a:p>
        </p:txBody>
      </p:sp>
      <p:sp>
        <p:nvSpPr>
          <p:cNvPr id="127" name="Oval 12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211900" y="5315091"/>
            <a:ext cx="204303" cy="196560"/>
          </a:xfrm>
          <a:prstGeom prst="ellipse">
            <a:avLst/>
          </a:prstGeom>
          <a:solidFill>
            <a:srgbClr val="891D1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3152362" y="5117971"/>
            <a:ext cx="1415169" cy="8684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000000"/>
              </a:solidFill>
            </a:endParaRPr>
          </a:p>
        </p:txBody>
      </p:sp>
      <p:sp>
        <p:nvSpPr>
          <p:cNvPr id="135" name="TextBox 1"/>
          <p:cNvSpPr txBox="1">
            <a:spLocks noChangeArrowheads="1"/>
          </p:cNvSpPr>
          <p:nvPr/>
        </p:nvSpPr>
        <p:spPr bwMode="auto">
          <a:xfrm>
            <a:off x="3318378" y="5319764"/>
            <a:ext cx="12615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114300" lvl="1" indent="0" eaLnBrk="1" hangingPunct="1"/>
            <a:r>
              <a:rPr lang="en-US" sz="800" dirty="0">
                <a:solidFill>
                  <a:srgbClr val="000000"/>
                </a:solidFill>
              </a:rPr>
              <a:t>London HQ</a:t>
            </a:r>
            <a:endParaRPr lang="en-US" sz="500" dirty="0">
              <a:solidFill>
                <a:srgbClr val="000000"/>
              </a:solidFill>
            </a:endParaRPr>
          </a:p>
        </p:txBody>
      </p:sp>
      <p:sp>
        <p:nvSpPr>
          <p:cNvPr id="129" name="Oval 12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211900" y="5538282"/>
            <a:ext cx="204303" cy="19656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0" name="TextBox 1"/>
          <p:cNvSpPr txBox="1">
            <a:spLocks noChangeArrowheads="1"/>
          </p:cNvSpPr>
          <p:nvPr/>
        </p:nvSpPr>
        <p:spPr bwMode="auto">
          <a:xfrm>
            <a:off x="3318378" y="5542955"/>
            <a:ext cx="12615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114300" lvl="1" indent="0" eaLnBrk="1" hangingPunct="1"/>
            <a:r>
              <a:rPr lang="en-US" sz="800" dirty="0">
                <a:solidFill>
                  <a:srgbClr val="000000"/>
                </a:solidFill>
              </a:rPr>
              <a:t>Tokyo Office</a:t>
            </a:r>
            <a:endParaRPr lang="en-US" sz="500" dirty="0">
              <a:solidFill>
                <a:srgbClr val="000000"/>
              </a:solidFill>
            </a:endParaRPr>
          </a:p>
        </p:txBody>
      </p:sp>
      <p:sp>
        <p:nvSpPr>
          <p:cNvPr id="131" name="Oval 13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219436" y="5761137"/>
            <a:ext cx="204303" cy="19656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9" name="TextBox 1"/>
          <p:cNvSpPr txBox="1">
            <a:spLocks noChangeArrowheads="1"/>
          </p:cNvSpPr>
          <p:nvPr/>
        </p:nvSpPr>
        <p:spPr bwMode="auto">
          <a:xfrm>
            <a:off x="3324825" y="5765810"/>
            <a:ext cx="12615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114300" lvl="1" indent="0" eaLnBrk="1" hangingPunct="1"/>
            <a:r>
              <a:rPr lang="en-US" sz="800" dirty="0">
                <a:solidFill>
                  <a:srgbClr val="000000"/>
                </a:solidFill>
              </a:rPr>
              <a:t>Deployment sites</a:t>
            </a:r>
            <a:endParaRPr lang="en-US" sz="500" dirty="0">
              <a:solidFill>
                <a:srgbClr val="000000"/>
              </a:solidFill>
            </a:endParaRPr>
          </a:p>
        </p:txBody>
      </p:sp>
      <p:sp>
        <p:nvSpPr>
          <p:cNvPr id="10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81001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0FB911-023D-4EA6-B1F3-54684DB6FBD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7003" y="6062839"/>
            <a:ext cx="7747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Focus: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International research &amp; partnerships, connecting science and technology (S&amp;T) to fleet/force, global technical awareness</a:t>
            </a:r>
          </a:p>
        </p:txBody>
      </p:sp>
    </p:spTree>
    <p:extLst>
      <p:ext uri="{BB962C8B-B14F-4D97-AF65-F5344CB8AC3E}">
        <p14:creationId xmlns:p14="http://schemas.microsoft.com/office/powerpoint/2010/main" val="2982388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pPr marL="431800" indent="-323850" eaLnBrk="1" hangingPunct="1"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3200" b="1" dirty="0"/>
              <a:t>ONR &amp; ONR Global </a:t>
            </a:r>
            <a:r>
              <a:rPr lang="en-US" sz="3200" dirty="0"/>
              <a:t>work together to </a:t>
            </a:r>
            <a:r>
              <a:rPr lang="en-US" sz="3200" b="1" dirty="0">
                <a:solidFill>
                  <a:srgbClr val="990033"/>
                </a:solidFill>
              </a:rPr>
              <a:t>synergize international science activities</a:t>
            </a:r>
            <a:r>
              <a:rPr lang="en-US" sz="3200" b="1" dirty="0"/>
              <a:t> </a:t>
            </a:r>
            <a:endParaRPr lang="en-US" sz="3200" dirty="0"/>
          </a:p>
          <a:p>
            <a:pPr marL="831850" lvl="1" indent="-323850" eaLnBrk="1" hangingPunct="1"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2800" dirty="0"/>
              <a:t>ONRG funds </a:t>
            </a:r>
            <a:r>
              <a:rPr lang="en-US" sz="2800" b="1" i="1" dirty="0">
                <a:solidFill>
                  <a:schemeClr val="accent2"/>
                </a:solidFill>
              </a:rPr>
              <a:t>non-US partners</a:t>
            </a:r>
            <a:r>
              <a:rPr lang="en-US" sz="2800" b="1" dirty="0">
                <a:solidFill>
                  <a:schemeClr val="accent2"/>
                </a:solidFill>
              </a:rPr>
              <a:t> </a:t>
            </a:r>
            <a:r>
              <a:rPr lang="en-US" sz="2800" dirty="0"/>
              <a:t>from academia, industry, and non-governmental organizations </a:t>
            </a:r>
          </a:p>
          <a:p>
            <a:pPr marL="1231900" lvl="2" indent="-323850" eaLnBrk="1" hangingPunct="1"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dirty="0"/>
              <a:t>Cannot fund US individuals</a:t>
            </a:r>
          </a:p>
          <a:p>
            <a:pPr marL="1231900" lvl="2" indent="-323850" eaLnBrk="1" hangingPunct="1"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dirty="0"/>
              <a:t>Cannot fund foreign military/governmental entities</a:t>
            </a:r>
          </a:p>
          <a:p>
            <a:pPr marL="831850" lvl="1" indent="-323850" eaLnBrk="1" hangingPunct="1"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2800" dirty="0"/>
              <a:t>Research grants are for </a:t>
            </a:r>
            <a:r>
              <a:rPr lang="en-US" sz="2800" i="1" dirty="0"/>
              <a:t>Basic Science </a:t>
            </a:r>
            <a:r>
              <a:rPr lang="en-US" sz="2800" dirty="0"/>
              <a:t>and </a:t>
            </a:r>
            <a:r>
              <a:rPr lang="en-US" sz="2800" i="1" dirty="0"/>
              <a:t>early phase Applied</a:t>
            </a:r>
            <a:r>
              <a:rPr lang="en-US" sz="2800" dirty="0"/>
              <a:t> </a:t>
            </a:r>
            <a:r>
              <a:rPr lang="en-US" sz="2800" i="1" dirty="0"/>
              <a:t>Science</a:t>
            </a:r>
            <a:r>
              <a:rPr lang="en-US" sz="2800" dirty="0"/>
              <a:t> research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096000" y="6473669"/>
            <a:ext cx="2895600" cy="365125"/>
          </a:xfrm>
        </p:spPr>
        <p:txBody>
          <a:bodyPr/>
          <a:lstStyle/>
          <a:p>
            <a:pPr algn="r">
              <a:defRPr/>
            </a:pPr>
            <a:fld id="{B51CDB28-C356-4C6C-A339-C84597A578D0}" type="slidenum">
              <a:rPr lang="en-US" smtClean="0"/>
              <a:pPr algn="r">
                <a:defRPr/>
              </a:pPr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19600" y="6531357"/>
            <a:ext cx="4572000" cy="2497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100" dirty="0"/>
              <a:t>Distribution A:  Approved for public release; distribution is unlimited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0097"/>
            <a:ext cx="6400800" cy="9906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Research Arrangements</a:t>
            </a:r>
          </a:p>
        </p:txBody>
      </p:sp>
    </p:spTree>
    <p:extLst>
      <p:ext uri="{BB962C8B-B14F-4D97-AF65-F5344CB8AC3E}">
        <p14:creationId xmlns:p14="http://schemas.microsoft.com/office/powerpoint/2010/main" val="1668256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6675" y="1009523"/>
            <a:ext cx="58674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endParaRPr lang="en-US" sz="900" dirty="0">
              <a:solidFill>
                <a:srgbClr val="003366"/>
              </a:solidFill>
              <a:latin typeface="Arial Narrow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Liaison Visits 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003366"/>
                </a:solidFill>
                <a:latin typeface="Arial Narrow" pitchFamily="34" charset="0"/>
              </a:rPr>
              <a:t>ONRG technical staff attend international events and visit international institutions to develop access and discover cutting edge S&amp;T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Grant tools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b="1" dirty="0">
                <a:latin typeface="Arial Narrow" pitchFamily="34" charset="0"/>
              </a:rPr>
              <a:t>	Visiting Scientist Program (VSP)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solidFill>
                  <a:srgbClr val="003366"/>
                </a:solidFill>
                <a:latin typeface="Arial Narrow" pitchFamily="34" charset="0"/>
              </a:rPr>
              <a:t>Support travel of foreign scientists to the US to socialize new S&amp;T ideas or findings with the Naval Research Enterprise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 Narrow" pitchFamily="34" charset="0"/>
              </a:rPr>
              <a:t>	</a:t>
            </a:r>
            <a:r>
              <a:rPr lang="en-US" sz="2400" b="1" dirty="0">
                <a:latin typeface="Arial Narrow" pitchFamily="34" charset="0"/>
              </a:rPr>
              <a:t>Collaborative Science Program (CSP)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003366"/>
                </a:solidFill>
                <a:latin typeface="Arial Narrow" pitchFamily="34" charset="0"/>
              </a:rPr>
              <a:t>Support foreign or international workshops and conferences of Naval interest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 Narrow" pitchFamily="34" charset="0"/>
              </a:rPr>
              <a:t>	</a:t>
            </a:r>
            <a:r>
              <a:rPr lang="en-US" sz="2400" b="1" dirty="0">
                <a:latin typeface="Arial Narrow" pitchFamily="34" charset="0"/>
              </a:rPr>
              <a:t>Research Grants </a:t>
            </a:r>
            <a:r>
              <a:rPr lang="en-US" sz="2400" dirty="0">
                <a:latin typeface="Arial Narrow" pitchFamily="34" charset="0"/>
              </a:rPr>
              <a:t>(Naval International Cooperative Opportunities Programs—NICOP)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>
                <a:solidFill>
                  <a:srgbClr val="003366"/>
                </a:solidFill>
                <a:latin typeface="Arial Narrow" pitchFamily="34" charset="0"/>
              </a:rPr>
              <a:t>Support connection of innovative, international S&amp;T to ONR programs and US PIs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5562600" y="1633990"/>
          <a:ext cx="32766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5486400" y="6172200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BFA63F"/>
              </a:buClr>
              <a:buSzTx/>
              <a:buFont typeface="Wingdings" pitchFamily="2" charset="2"/>
              <a:buChar char="§"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ＭＳ Ｐゴシック" pitchFamily="1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9AF9C-0F36-48A3-A1B6-826A52797E9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858992" y="-76200"/>
            <a:ext cx="629440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defRPr>
            </a:lvl5pPr>
            <a:lvl6pPr marL="457159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4318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1477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8637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en-US" dirty="0"/>
              <a:t>International Science Tools</a:t>
            </a:r>
          </a:p>
        </p:txBody>
      </p:sp>
      <p:sp>
        <p:nvSpPr>
          <p:cNvPr id="10" name="Footer Placeholder"/>
          <p:cNvSpPr>
            <a:spLocks noGrp="1"/>
          </p:cNvSpPr>
          <p:nvPr/>
        </p:nvSpPr>
        <p:spPr>
          <a:xfrm>
            <a:off x="5201894" y="6514845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800" b="1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Statement  A:  Approved for public release</a:t>
            </a:r>
          </a:p>
        </p:txBody>
      </p:sp>
    </p:spTree>
    <p:extLst>
      <p:ext uri="{BB962C8B-B14F-4D97-AF65-F5344CB8AC3E}">
        <p14:creationId xmlns:p14="http://schemas.microsoft.com/office/powerpoint/2010/main" val="3710654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248400" y="6381750"/>
            <a:ext cx="2895600" cy="476250"/>
          </a:xfrm>
        </p:spPr>
        <p:txBody>
          <a:bodyPr/>
          <a:lstStyle/>
          <a:p>
            <a:pPr algn="r">
              <a:defRPr/>
            </a:pPr>
            <a:fld id="{2DE7A346-AEBD-481E-A7D7-23E00F5440AE}" type="slidenum">
              <a:rPr lang="en-US" smtClean="0"/>
              <a:pPr algn="r">
                <a:defRPr/>
              </a:pPr>
              <a:t>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01817" y="6608252"/>
            <a:ext cx="4572000" cy="24974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100" dirty="0"/>
              <a:t>Distribution A:  Approved for public release; distribution is unlimited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1835149"/>
              </p:ext>
            </p:extLst>
          </p:nvPr>
        </p:nvGraphicFramePr>
        <p:xfrm>
          <a:off x="457200" y="179592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56375" y="1102679"/>
            <a:ext cx="3631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66"/>
                </a:solidFill>
              </a:rPr>
              <a:t>2017 snapshot (152 grants)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00" y="0"/>
            <a:ext cx="5715000" cy="9906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Research Grants in Asia/Pacific</a:t>
            </a:r>
          </a:p>
        </p:txBody>
      </p:sp>
    </p:spTree>
    <p:extLst>
      <p:ext uri="{BB962C8B-B14F-4D97-AF65-F5344CB8AC3E}">
        <p14:creationId xmlns:p14="http://schemas.microsoft.com/office/powerpoint/2010/main" val="175186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687" y="0"/>
            <a:ext cx="6400800" cy="9906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AFE0-C030-4AEB-A496-7DE826157CC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7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9000" y="2145469"/>
            <a:ext cx="2322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</a:rPr>
              <a:t>Point of Contact: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2743200"/>
            <a:ext cx="5638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Daniel M. </a:t>
            </a:r>
            <a:r>
              <a:rPr lang="en-US" sz="2000" b="1" dirty="0" err="1"/>
              <a:t>Lofaro</a:t>
            </a:r>
            <a:r>
              <a:rPr lang="en-US" sz="2000" b="1" dirty="0"/>
              <a:t>, Science Director (Starting FY22)</a:t>
            </a:r>
          </a:p>
          <a:p>
            <a:r>
              <a:rPr lang="en-US" sz="2000" b="1" dirty="0"/>
              <a:t>Autonomy and Unmanned Systems</a:t>
            </a:r>
          </a:p>
          <a:p>
            <a:r>
              <a:rPr lang="en-US" sz="2000" b="1" dirty="0"/>
              <a:t>ONR Global, Tokyo Office</a:t>
            </a:r>
          </a:p>
          <a:p>
            <a:endParaRPr lang="en-US" sz="2000" b="1" dirty="0"/>
          </a:p>
          <a:p>
            <a:r>
              <a:rPr lang="en-US" sz="2000" i="1" dirty="0" err="1"/>
              <a:t>daniel.lofaro@nrl.navy.mil</a:t>
            </a:r>
            <a:endParaRPr lang="en-US" sz="2000" i="1" dirty="0"/>
          </a:p>
          <a:p>
            <a:endParaRPr lang="en-US" sz="2000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096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4m1eKVro90uF.jcKFs62MQ"/>
</p:tagLst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5EC9EBAF5541459C9A36C23A6F1201" ma:contentTypeVersion="18" ma:contentTypeDescription="Create a new document." ma:contentTypeScope="" ma:versionID="d8e8b8cb3734fbc31fce429321021bc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7d3c19036eff3462f2c59a26be3d8c25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388F0D-502B-4BA5-A22F-9AC6BF7F73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E4708A-58DA-48EE-8BA0-748E9466979A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982AEF-A53D-4687-B40A-1FBDB0DBFA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4878</TotalTime>
  <Words>497</Words>
  <Application>Microsoft Macintosh PowerPoint</Application>
  <PresentationFormat>On-screen Show (4:3)</PresentationFormat>
  <Paragraphs>138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Times New Roman</vt:lpstr>
      <vt:lpstr>Wingdings</vt:lpstr>
      <vt:lpstr>Theme1</vt:lpstr>
      <vt:lpstr>2_Office Theme</vt:lpstr>
      <vt:lpstr>PowerPoint Presentation</vt:lpstr>
      <vt:lpstr>PowerPoint Presentation</vt:lpstr>
      <vt:lpstr>Investing in Trusted Partnerships</vt:lpstr>
      <vt:lpstr>Research Arrangements</vt:lpstr>
      <vt:lpstr>PowerPoint Presentation</vt:lpstr>
      <vt:lpstr>Research Grants in Asia/Pacific</vt:lpstr>
      <vt:lpstr>Questions?</vt:lpstr>
    </vt:vector>
  </TitlesOfParts>
  <Company>NMCI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Guzman, Christine</dc:creator>
  <cp:lastModifiedBy>Daniel M Lofaro</cp:lastModifiedBy>
  <cp:revision>203</cp:revision>
  <cp:lastPrinted>2018-06-08T13:02:06Z</cp:lastPrinted>
  <dcterms:created xsi:type="dcterms:W3CDTF">2016-12-06T12:38:40Z</dcterms:created>
  <dcterms:modified xsi:type="dcterms:W3CDTF">2021-08-09T22:51:52Z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0x010100895EC9EBAF5541459C9A36C23A6F1201</vt:lpwstr>
  </property>
  <property fmtid="{D5CDD505-2E9C-101B-9397-08002B2CF9AE}" pid="3" name="DCN">
    <vt:lpwstr>43-3960-18</vt:lpwstr>
  </property>
  <property fmtid="{D5CDD505-2E9C-101B-9397-08002B2CF9AE}" pid="4" name="OverallDistroStatement">
    <vt:lpwstr/>
  </property>
</Properties>
</file>